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Kanit"/>
      <p:regular r:id="rId17"/>
    </p:embeddedFont>
    <p:embeddedFont>
      <p:font typeface="Kanit"/>
      <p:regular r:id="rId18"/>
    </p:embeddedFont>
    <p:embeddedFont>
      <p:font typeface="Kanit"/>
      <p:regular r:id="rId19"/>
    </p:embeddedFont>
    <p:embeddedFont>
      <p:font typeface="Kanit"/>
      <p:regular r:id="rId20"/>
    </p:embeddedFont>
    <p:embeddedFont>
      <p:font typeface="Martel Sans Light"/>
      <p:regular r:id="rId21"/>
    </p:embeddedFont>
    <p:embeddedFont>
      <p:font typeface="Martel Sans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sv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slideLayout" Target="../slideLayouts/slideLayout11.xml"/><Relationship Id="rId1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839283"/>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FFFFFF"/>
                </a:solidFill>
                <a:latin typeface="Kanit" pitchFamily="34" charset="0"/>
                <a:ea typeface="Kanit" pitchFamily="34" charset="-122"/>
                <a:cs typeface="Kanit" pitchFamily="34" charset="-120"/>
              </a:rPr>
              <a:t>Customer Shopping Behavior Analysis</a:t>
            </a:r>
            <a:endParaRPr lang="en-US" sz="3850" dirty="0"/>
          </a:p>
        </p:txBody>
      </p:sp>
      <p:sp>
        <p:nvSpPr>
          <p:cNvPr id="4" name="Text 1"/>
          <p:cNvSpPr/>
          <p:nvPr/>
        </p:nvSpPr>
        <p:spPr>
          <a:xfrm>
            <a:off x="6324124" y="4385191"/>
            <a:ext cx="7468553"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Uncovering actionable insights from 3,900 customer transactions to drive strategic business growth and enhance customer engagement across all touchpoints.</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8181" y="473035"/>
            <a:ext cx="5088612" cy="506016"/>
          </a:xfrm>
          <a:prstGeom prst="rect">
            <a:avLst/>
          </a:prstGeom>
          <a:noFill/>
          <a:ln/>
        </p:spPr>
        <p:txBody>
          <a:bodyPr wrap="none" lIns="0" tIns="0" rIns="0" bIns="0" rtlCol="0" anchor="t"/>
          <a:lstStyle/>
          <a:p>
            <a:pPr algn="l" indent="0" marL="0">
              <a:lnSpc>
                <a:spcPts val="3950"/>
              </a:lnSpc>
              <a:buNone/>
            </a:pPr>
            <a:r>
              <a:rPr lang="en-US" sz="3150" dirty="0">
                <a:solidFill>
                  <a:srgbClr val="FFFFFF"/>
                </a:solidFill>
                <a:latin typeface="Kanit" pitchFamily="34" charset="0"/>
                <a:ea typeface="Kanit" pitchFamily="34" charset="-122"/>
                <a:cs typeface="Kanit" pitchFamily="34" charset="-120"/>
              </a:rPr>
              <a:t>Strategic Recommendations</a:t>
            </a:r>
            <a:endParaRPr lang="en-US" sz="3150" dirty="0"/>
          </a:p>
        </p:txBody>
      </p:sp>
      <p:sp>
        <p:nvSpPr>
          <p:cNvPr id="3" name="Shape 1"/>
          <p:cNvSpPr/>
          <p:nvPr/>
        </p:nvSpPr>
        <p:spPr>
          <a:xfrm>
            <a:off x="688181" y="1323142"/>
            <a:ext cx="6540937" cy="2214324"/>
          </a:xfrm>
          <a:prstGeom prst="roundRect">
            <a:avLst>
              <a:gd name="adj" fmla="val 1166"/>
            </a:avLst>
          </a:prstGeom>
          <a:solidFill>
            <a:srgbClr val="2F2B54"/>
          </a:solidFill>
          <a:ln/>
        </p:spPr>
      </p:sp>
      <p:pic>
        <p:nvPicPr>
          <p:cNvPr id="4" name="Image 0" descr="preencoded.png">    </p:cNvPr>
          <p:cNvPicPr>
            <a:picLocks noChangeAspect="1"/>
          </p:cNvPicPr>
          <p:nvPr/>
        </p:nvPicPr>
        <p:blipFill>
          <a:blip r:embed="rId1"/>
          <a:stretch>
            <a:fillRect/>
          </a:stretch>
        </p:blipFill>
        <p:spPr>
          <a:xfrm>
            <a:off x="860227" y="1495187"/>
            <a:ext cx="516136" cy="516136"/>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149" y="1637109"/>
            <a:ext cx="232172" cy="232172"/>
          </a:xfrm>
          <a:prstGeom prst="rect">
            <a:avLst/>
          </a:prstGeom>
        </p:spPr>
      </p:pic>
      <p:sp>
        <p:nvSpPr>
          <p:cNvPr id="6" name="Text 2"/>
          <p:cNvSpPr/>
          <p:nvPr/>
        </p:nvSpPr>
        <p:spPr>
          <a:xfrm>
            <a:off x="860227" y="2183368"/>
            <a:ext cx="2784158"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Boost Subscription Conversion</a:t>
            </a:r>
            <a:endParaRPr lang="en-US" sz="1550" dirty="0"/>
          </a:p>
        </p:txBody>
      </p:sp>
      <p:sp>
        <p:nvSpPr>
          <p:cNvPr id="7" name="Text 3"/>
          <p:cNvSpPr/>
          <p:nvPr/>
        </p:nvSpPr>
        <p:spPr>
          <a:xfrm>
            <a:off x="860227" y="2539603"/>
            <a:ext cx="6196846" cy="825817"/>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Target the 2,518 repeat buyers without subscriptions through exclusive member benefits, early access to sales, and personalized product recommendations</a:t>
            </a:r>
            <a:endParaRPr lang="en-US" sz="1350" dirty="0"/>
          </a:p>
        </p:txBody>
      </p:sp>
      <p:sp>
        <p:nvSpPr>
          <p:cNvPr id="8" name="Shape 4"/>
          <p:cNvSpPr/>
          <p:nvPr/>
        </p:nvSpPr>
        <p:spPr>
          <a:xfrm>
            <a:off x="7401163" y="1323142"/>
            <a:ext cx="6541056" cy="2214324"/>
          </a:xfrm>
          <a:prstGeom prst="roundRect">
            <a:avLst>
              <a:gd name="adj" fmla="val 1166"/>
            </a:avLst>
          </a:prstGeom>
          <a:solidFill>
            <a:srgbClr val="2F2B54"/>
          </a:solidFill>
          <a:ln/>
        </p:spPr>
      </p:sp>
      <p:pic>
        <p:nvPicPr>
          <p:cNvPr id="9" name="Image 2" descr="preencoded.png">    </p:cNvPr>
          <p:cNvPicPr>
            <a:picLocks noChangeAspect="1"/>
          </p:cNvPicPr>
          <p:nvPr/>
        </p:nvPicPr>
        <p:blipFill>
          <a:blip r:embed="rId4"/>
          <a:stretch>
            <a:fillRect/>
          </a:stretch>
        </p:blipFill>
        <p:spPr>
          <a:xfrm>
            <a:off x="7573208" y="1495187"/>
            <a:ext cx="516136" cy="516136"/>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5131" y="1637109"/>
            <a:ext cx="232172" cy="232172"/>
          </a:xfrm>
          <a:prstGeom prst="rect">
            <a:avLst/>
          </a:prstGeom>
        </p:spPr>
      </p:pic>
      <p:sp>
        <p:nvSpPr>
          <p:cNvPr id="11" name="Text 5"/>
          <p:cNvSpPr/>
          <p:nvPr/>
        </p:nvSpPr>
        <p:spPr>
          <a:xfrm>
            <a:off x="7573208" y="2183368"/>
            <a:ext cx="2197894"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Age-Targeted Marketing</a:t>
            </a:r>
            <a:endParaRPr lang="en-US" sz="1550" dirty="0"/>
          </a:p>
        </p:txBody>
      </p:sp>
      <p:sp>
        <p:nvSpPr>
          <p:cNvPr id="12" name="Text 6"/>
          <p:cNvSpPr/>
          <p:nvPr/>
        </p:nvSpPr>
        <p:spPr>
          <a:xfrm>
            <a:off x="7573208" y="2539603"/>
            <a:ext cx="6196965" cy="825817"/>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Young Adults generate the highest revenue ($62,143). Develop campaigns that resonate with this demographic while exploring growth in underserved segments</a:t>
            </a:r>
            <a:endParaRPr lang="en-US" sz="1350" dirty="0"/>
          </a:p>
        </p:txBody>
      </p:sp>
      <p:sp>
        <p:nvSpPr>
          <p:cNvPr id="13" name="Shape 7"/>
          <p:cNvSpPr/>
          <p:nvPr/>
        </p:nvSpPr>
        <p:spPr>
          <a:xfrm>
            <a:off x="688181" y="3709511"/>
            <a:ext cx="6540937" cy="1939052"/>
          </a:xfrm>
          <a:prstGeom prst="roundRect">
            <a:avLst>
              <a:gd name="adj" fmla="val 1331"/>
            </a:avLst>
          </a:prstGeom>
          <a:solidFill>
            <a:srgbClr val="2F2B54"/>
          </a:solidFill>
          <a:ln/>
        </p:spPr>
      </p:sp>
      <p:pic>
        <p:nvPicPr>
          <p:cNvPr id="14" name="Image 4" descr="preencoded.png">    </p:cNvPr>
          <p:cNvPicPr>
            <a:picLocks noChangeAspect="1"/>
          </p:cNvPicPr>
          <p:nvPr/>
        </p:nvPicPr>
        <p:blipFill>
          <a:blip r:embed="rId7"/>
          <a:stretch>
            <a:fillRect/>
          </a:stretch>
        </p:blipFill>
        <p:spPr>
          <a:xfrm>
            <a:off x="860227" y="3881557"/>
            <a:ext cx="516136" cy="516136"/>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149" y="4023479"/>
            <a:ext cx="232172" cy="232172"/>
          </a:xfrm>
          <a:prstGeom prst="rect">
            <a:avLst/>
          </a:prstGeom>
        </p:spPr>
      </p:pic>
      <p:sp>
        <p:nvSpPr>
          <p:cNvPr id="16" name="Text 8"/>
          <p:cNvSpPr/>
          <p:nvPr/>
        </p:nvSpPr>
        <p:spPr>
          <a:xfrm>
            <a:off x="860227" y="4569738"/>
            <a:ext cx="2474595"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Optimize Discount Strategy</a:t>
            </a:r>
            <a:endParaRPr lang="en-US" sz="1550" dirty="0"/>
          </a:p>
        </p:txBody>
      </p:sp>
      <p:sp>
        <p:nvSpPr>
          <p:cNvPr id="17" name="Text 9"/>
          <p:cNvSpPr/>
          <p:nvPr/>
        </p:nvSpPr>
        <p:spPr>
          <a:xfrm>
            <a:off x="860227" y="4925973"/>
            <a:ext cx="6196846" cy="550545"/>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Review pricing for Hats, Sneakers, and Coats—50% discount rates suggest margin erosion. Test value-based messaging and strategic bundling</a:t>
            </a:r>
            <a:endParaRPr lang="en-US" sz="1350" dirty="0"/>
          </a:p>
        </p:txBody>
      </p:sp>
      <p:sp>
        <p:nvSpPr>
          <p:cNvPr id="18" name="Shape 10"/>
          <p:cNvSpPr/>
          <p:nvPr/>
        </p:nvSpPr>
        <p:spPr>
          <a:xfrm>
            <a:off x="7401163" y="3709511"/>
            <a:ext cx="6541056" cy="1939052"/>
          </a:xfrm>
          <a:prstGeom prst="roundRect">
            <a:avLst>
              <a:gd name="adj" fmla="val 1331"/>
            </a:avLst>
          </a:prstGeom>
          <a:solidFill>
            <a:srgbClr val="2F2B54"/>
          </a:solidFill>
          <a:ln/>
        </p:spPr>
      </p:sp>
      <p:pic>
        <p:nvPicPr>
          <p:cNvPr id="19" name="Image 6" descr="preencoded.png">    </p:cNvPr>
          <p:cNvPicPr>
            <a:picLocks noChangeAspect="1"/>
          </p:cNvPicPr>
          <p:nvPr/>
        </p:nvPicPr>
        <p:blipFill>
          <a:blip r:embed="rId10"/>
          <a:stretch>
            <a:fillRect/>
          </a:stretch>
        </p:blipFill>
        <p:spPr>
          <a:xfrm>
            <a:off x="7573208" y="3881557"/>
            <a:ext cx="516136" cy="516136"/>
          </a:xfrm>
          <a:prstGeom prst="rect">
            <a:avLst/>
          </a:prstGeom>
        </p:spPr>
      </p:pic>
      <p:pic>
        <p:nvPicPr>
          <p:cNvPr id="20"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5131" y="4023479"/>
            <a:ext cx="232172" cy="232172"/>
          </a:xfrm>
          <a:prstGeom prst="rect">
            <a:avLst/>
          </a:prstGeom>
        </p:spPr>
      </p:pic>
      <p:sp>
        <p:nvSpPr>
          <p:cNvPr id="21" name="Text 11"/>
          <p:cNvSpPr/>
          <p:nvPr/>
        </p:nvSpPr>
        <p:spPr>
          <a:xfrm>
            <a:off x="7573208" y="4569738"/>
            <a:ext cx="2234684"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Leverage Top Performers</a:t>
            </a:r>
            <a:endParaRPr lang="en-US" sz="1550" dirty="0"/>
          </a:p>
        </p:txBody>
      </p:sp>
      <p:sp>
        <p:nvSpPr>
          <p:cNvPr id="22" name="Text 12"/>
          <p:cNvSpPr/>
          <p:nvPr/>
        </p:nvSpPr>
        <p:spPr>
          <a:xfrm>
            <a:off x="7573208" y="4925973"/>
            <a:ext cx="6196965" cy="550545"/>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Feature high-rated products (Gloves, Sandals, Boots) prominently in campaigns. Social proof drives conversion and builds brand trust</a:t>
            </a:r>
            <a:endParaRPr lang="en-US" sz="1350" dirty="0"/>
          </a:p>
        </p:txBody>
      </p:sp>
      <p:sp>
        <p:nvSpPr>
          <p:cNvPr id="23" name="Shape 13"/>
          <p:cNvSpPr/>
          <p:nvPr/>
        </p:nvSpPr>
        <p:spPr>
          <a:xfrm>
            <a:off x="688181" y="5820608"/>
            <a:ext cx="6540937" cy="1939052"/>
          </a:xfrm>
          <a:prstGeom prst="roundRect">
            <a:avLst>
              <a:gd name="adj" fmla="val 1331"/>
            </a:avLst>
          </a:prstGeom>
          <a:solidFill>
            <a:srgbClr val="2F2B54"/>
          </a:solidFill>
          <a:ln/>
        </p:spPr>
      </p:sp>
      <p:pic>
        <p:nvPicPr>
          <p:cNvPr id="24" name="Image 8" descr="preencoded.png">    </p:cNvPr>
          <p:cNvPicPr>
            <a:picLocks noChangeAspect="1"/>
          </p:cNvPicPr>
          <p:nvPr/>
        </p:nvPicPr>
        <p:blipFill>
          <a:blip r:embed="rId13"/>
          <a:stretch>
            <a:fillRect/>
          </a:stretch>
        </p:blipFill>
        <p:spPr>
          <a:xfrm>
            <a:off x="860227" y="5992654"/>
            <a:ext cx="516136" cy="516136"/>
          </a:xfrm>
          <a:prstGeom prst="rect">
            <a:avLst/>
          </a:prstGeom>
        </p:spPr>
      </p:pic>
      <p:sp>
        <p:nvSpPr>
          <p:cNvPr id="25" name="Text 14"/>
          <p:cNvSpPr/>
          <p:nvPr/>
        </p:nvSpPr>
        <p:spPr>
          <a:xfrm>
            <a:off x="860227" y="6680835"/>
            <a:ext cx="2759393"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Loyalty Program Enhancement</a:t>
            </a:r>
            <a:endParaRPr lang="en-US" sz="1550" dirty="0"/>
          </a:p>
        </p:txBody>
      </p:sp>
      <p:sp>
        <p:nvSpPr>
          <p:cNvPr id="26" name="Text 15"/>
          <p:cNvSpPr/>
          <p:nvPr/>
        </p:nvSpPr>
        <p:spPr>
          <a:xfrm>
            <a:off x="860227" y="7037070"/>
            <a:ext cx="6196846" cy="550545"/>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With 80% loyal customers, introduce tiered rewards to move Returning customers into Loyal status and increase lifetime value</a:t>
            </a:r>
            <a:endParaRPr lang="en-US" sz="1350" dirty="0"/>
          </a:p>
        </p:txBody>
      </p:sp>
      <p:sp>
        <p:nvSpPr>
          <p:cNvPr id="27" name="Shape 16"/>
          <p:cNvSpPr/>
          <p:nvPr/>
        </p:nvSpPr>
        <p:spPr>
          <a:xfrm>
            <a:off x="7401163" y="5820608"/>
            <a:ext cx="6541056" cy="1939052"/>
          </a:xfrm>
          <a:prstGeom prst="roundRect">
            <a:avLst>
              <a:gd name="adj" fmla="val 1331"/>
            </a:avLst>
          </a:prstGeom>
          <a:solidFill>
            <a:srgbClr val="2F2B54"/>
          </a:solidFill>
          <a:ln/>
        </p:spPr>
      </p:sp>
      <p:pic>
        <p:nvPicPr>
          <p:cNvPr id="28" name="Image 9" descr="preencoded.png">    </p:cNvPr>
          <p:cNvPicPr>
            <a:picLocks noChangeAspect="1"/>
          </p:cNvPicPr>
          <p:nvPr/>
        </p:nvPicPr>
        <p:blipFill>
          <a:blip r:embed="rId14"/>
          <a:stretch>
            <a:fillRect/>
          </a:stretch>
        </p:blipFill>
        <p:spPr>
          <a:xfrm>
            <a:off x="7573208" y="5992654"/>
            <a:ext cx="516136" cy="516136"/>
          </a:xfrm>
          <a:prstGeom prst="rect">
            <a:avLst/>
          </a:prstGeom>
        </p:spPr>
      </p:pic>
      <p:sp>
        <p:nvSpPr>
          <p:cNvPr id="29" name="Text 17"/>
          <p:cNvSpPr/>
          <p:nvPr/>
        </p:nvSpPr>
        <p:spPr>
          <a:xfrm>
            <a:off x="7573208" y="6680835"/>
            <a:ext cx="2089071" cy="253008"/>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Acquisition Investment</a:t>
            </a:r>
            <a:endParaRPr lang="en-US" sz="1550" dirty="0"/>
          </a:p>
        </p:txBody>
      </p:sp>
      <p:sp>
        <p:nvSpPr>
          <p:cNvPr id="30" name="Text 18"/>
          <p:cNvSpPr/>
          <p:nvPr/>
        </p:nvSpPr>
        <p:spPr>
          <a:xfrm>
            <a:off x="7573208" y="7037070"/>
            <a:ext cx="6196965" cy="550545"/>
          </a:xfrm>
          <a:prstGeom prst="rect">
            <a:avLst/>
          </a:prstGeom>
          <a:noFill/>
          <a:ln/>
        </p:spPr>
        <p:txBody>
          <a:bodyPr wrap="square" lIns="0" tIns="0" rIns="0" bIns="0" rtlCol="0" anchor="t"/>
          <a:lstStyle/>
          <a:p>
            <a:pPr algn="l" indent="0" marL="0">
              <a:lnSpc>
                <a:spcPts val="2150"/>
              </a:lnSpc>
              <a:buNone/>
            </a:pPr>
            <a:r>
              <a:rPr lang="en-US" sz="1350" dirty="0">
                <a:solidFill>
                  <a:srgbClr val="D9E1FF"/>
                </a:solidFill>
                <a:latin typeface="Martel Sans Light" pitchFamily="34" charset="0"/>
                <a:ea typeface="Martel Sans Light" pitchFamily="34" charset="-122"/>
                <a:cs typeface="Martel Sans Light" pitchFamily="34" charset="-120"/>
              </a:rPr>
              <a:t>Only 2% are new customers. Allocate budget to acquisition channels to ensure sustainable growth pipeline beyond existing base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5928" y="519946"/>
            <a:ext cx="6828353" cy="555784"/>
          </a:xfrm>
          <a:prstGeom prst="rect">
            <a:avLst/>
          </a:prstGeom>
          <a:noFill/>
          <a:ln/>
        </p:spPr>
        <p:txBody>
          <a:bodyPr wrap="none" lIns="0" tIns="0" rIns="0" bIns="0" rtlCol="0" anchor="t"/>
          <a:lstStyle/>
          <a:p>
            <a:pPr algn="l" indent="0" marL="0">
              <a:lnSpc>
                <a:spcPts val="4350"/>
              </a:lnSpc>
              <a:buNone/>
            </a:pPr>
            <a:r>
              <a:rPr lang="en-US" sz="3500" dirty="0">
                <a:solidFill>
                  <a:srgbClr val="FFFFFF"/>
                </a:solidFill>
                <a:latin typeface="Kanit" pitchFamily="34" charset="0"/>
                <a:ea typeface="Kanit" pitchFamily="34" charset="-122"/>
                <a:cs typeface="Kanit" pitchFamily="34" charset="-120"/>
              </a:rPr>
              <a:t>Project Overview &amp; Strategic Goals</a:t>
            </a:r>
            <a:endParaRPr lang="en-US" sz="3500" dirty="0"/>
          </a:p>
        </p:txBody>
      </p:sp>
      <p:sp>
        <p:nvSpPr>
          <p:cNvPr id="3" name="Text 1"/>
          <p:cNvSpPr/>
          <p:nvPr/>
        </p:nvSpPr>
        <p:spPr>
          <a:xfrm>
            <a:off x="755928" y="1529120"/>
            <a:ext cx="7686675" cy="1209199"/>
          </a:xfrm>
          <a:prstGeom prst="rect">
            <a:avLst/>
          </a:prstGeom>
          <a:noFill/>
          <a:ln/>
        </p:spPr>
        <p:txBody>
          <a:bodyPr wrap="square" lIns="0" tIns="0" rIns="0" bIns="0" rtlCol="0" anchor="t"/>
          <a:lstStyle/>
          <a:p>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This comprehensive analysis examines customer shopping behavior using rich transactional data spanning 3,900 purchases across diverse product categories. Our goal is to uncover actionable insights into spending patterns, customer segmentation, product preferences, and subscription behavior.</a:t>
            </a:r>
            <a:endParaRPr lang="en-US" sz="1450" dirty="0"/>
          </a:p>
        </p:txBody>
      </p:sp>
      <p:sp>
        <p:nvSpPr>
          <p:cNvPr id="4" name="Text 2"/>
          <p:cNvSpPr/>
          <p:nvPr/>
        </p:nvSpPr>
        <p:spPr>
          <a:xfrm>
            <a:off x="755928" y="2908340"/>
            <a:ext cx="7686675" cy="1209199"/>
          </a:xfrm>
          <a:prstGeom prst="rect">
            <a:avLst/>
          </a:prstGeom>
          <a:noFill/>
          <a:ln/>
        </p:spPr>
        <p:txBody>
          <a:bodyPr wrap="square" lIns="0" tIns="0" rIns="0" bIns="0" rtlCol="0" anchor="t"/>
          <a:lstStyle/>
          <a:p>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By combining Python for data preparation, SQL for business analysis, and Power BI for visualization, we've created a multi-layered approach to understanding our customers. These insights will guide strategic decisions in marketing, product positioning, and customer retention initiatives.</a:t>
            </a:r>
            <a:endParaRPr lang="en-US" sz="1450" dirty="0"/>
          </a:p>
        </p:txBody>
      </p:sp>
      <p:sp>
        <p:nvSpPr>
          <p:cNvPr id="5" name="Text 3"/>
          <p:cNvSpPr/>
          <p:nvPr/>
        </p:nvSpPr>
        <p:spPr>
          <a:xfrm>
            <a:off x="8911233" y="1666042"/>
            <a:ext cx="4970740" cy="623649"/>
          </a:xfrm>
          <a:prstGeom prst="rect">
            <a:avLst/>
          </a:prstGeom>
          <a:noFill/>
          <a:ln/>
        </p:spPr>
        <p:txBody>
          <a:bodyPr wrap="none" lIns="0" tIns="0" rIns="0" bIns="0" rtlCol="0" anchor="t"/>
          <a:lstStyle/>
          <a:p>
            <a:pPr algn="ctr" indent="0" marL="0">
              <a:lnSpc>
                <a:spcPts val="4900"/>
              </a:lnSpc>
              <a:buNone/>
            </a:pPr>
            <a:r>
              <a:rPr lang="en-US" sz="4900" dirty="0">
                <a:solidFill>
                  <a:srgbClr val="D9E1FF"/>
                </a:solidFill>
                <a:latin typeface="Kanit" pitchFamily="34" charset="0"/>
                <a:ea typeface="Kanit" pitchFamily="34" charset="-122"/>
                <a:cs typeface="Kanit" pitchFamily="34" charset="-120"/>
              </a:rPr>
              <a:t>3.9K</a:t>
            </a:r>
            <a:endParaRPr lang="en-US" sz="4900" dirty="0"/>
          </a:p>
        </p:txBody>
      </p:sp>
      <p:sp>
        <p:nvSpPr>
          <p:cNvPr id="6" name="Text 4"/>
          <p:cNvSpPr/>
          <p:nvPr/>
        </p:nvSpPr>
        <p:spPr>
          <a:xfrm>
            <a:off x="10284976" y="2525792"/>
            <a:ext cx="2223254" cy="277773"/>
          </a:xfrm>
          <a:prstGeom prst="rect">
            <a:avLst/>
          </a:prstGeom>
          <a:noFill/>
          <a:ln/>
        </p:spPr>
        <p:txBody>
          <a:bodyPr wrap="none" lIns="0" tIns="0" rIns="0" bIns="0" rtlCol="0" anchor="t"/>
          <a:lstStyle/>
          <a:p>
            <a:pPr algn="ctr" indent="0" marL="0">
              <a:lnSpc>
                <a:spcPts val="2150"/>
              </a:lnSpc>
              <a:buNone/>
            </a:pPr>
            <a:r>
              <a:rPr lang="en-US" sz="1750" dirty="0">
                <a:solidFill>
                  <a:srgbClr val="D9E1FF"/>
                </a:solidFill>
                <a:latin typeface="Kanit" pitchFamily="34" charset="0"/>
                <a:ea typeface="Kanit" pitchFamily="34" charset="-122"/>
                <a:cs typeface="Kanit" pitchFamily="34" charset="-120"/>
              </a:rPr>
              <a:t>Total Purchases</a:t>
            </a:r>
            <a:endParaRPr lang="en-US" sz="1750" dirty="0"/>
          </a:p>
        </p:txBody>
      </p:sp>
      <p:sp>
        <p:nvSpPr>
          <p:cNvPr id="7" name="Text 5"/>
          <p:cNvSpPr/>
          <p:nvPr/>
        </p:nvSpPr>
        <p:spPr>
          <a:xfrm>
            <a:off x="8911233" y="2992517"/>
            <a:ext cx="4970740" cy="302300"/>
          </a:xfrm>
          <a:prstGeom prst="rect">
            <a:avLst/>
          </a:prstGeom>
          <a:noFill/>
          <a:ln/>
        </p:spPr>
        <p:txBody>
          <a:bodyPr wrap="none" lIns="0" tIns="0" rIns="0" bIns="0" rtlCol="0" anchor="t"/>
          <a:lstStyle/>
          <a:p>
            <a:pPr algn="ctr"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Analyzed transactions</a:t>
            </a:r>
            <a:endParaRPr lang="en-US" sz="1450" dirty="0"/>
          </a:p>
        </p:txBody>
      </p:sp>
      <p:sp>
        <p:nvSpPr>
          <p:cNvPr id="8" name="Text 6"/>
          <p:cNvSpPr/>
          <p:nvPr/>
        </p:nvSpPr>
        <p:spPr>
          <a:xfrm>
            <a:off x="8911233" y="3767137"/>
            <a:ext cx="4970740" cy="623649"/>
          </a:xfrm>
          <a:prstGeom prst="rect">
            <a:avLst/>
          </a:prstGeom>
          <a:noFill/>
          <a:ln/>
        </p:spPr>
        <p:txBody>
          <a:bodyPr wrap="none" lIns="0" tIns="0" rIns="0" bIns="0" rtlCol="0" anchor="t"/>
          <a:lstStyle/>
          <a:p>
            <a:pPr algn="ctr" indent="0" marL="0">
              <a:lnSpc>
                <a:spcPts val="4900"/>
              </a:lnSpc>
              <a:buNone/>
            </a:pPr>
            <a:r>
              <a:rPr lang="en-US" sz="4900" dirty="0">
                <a:solidFill>
                  <a:srgbClr val="D9E1FF"/>
                </a:solidFill>
                <a:latin typeface="Kanit" pitchFamily="34" charset="0"/>
                <a:ea typeface="Kanit" pitchFamily="34" charset="-122"/>
                <a:cs typeface="Kanit" pitchFamily="34" charset="-120"/>
              </a:rPr>
              <a:t>18</a:t>
            </a:r>
            <a:endParaRPr lang="en-US" sz="4900" dirty="0"/>
          </a:p>
        </p:txBody>
      </p:sp>
      <p:sp>
        <p:nvSpPr>
          <p:cNvPr id="9" name="Text 7"/>
          <p:cNvSpPr/>
          <p:nvPr/>
        </p:nvSpPr>
        <p:spPr>
          <a:xfrm>
            <a:off x="10284976" y="4626888"/>
            <a:ext cx="2223254" cy="277773"/>
          </a:xfrm>
          <a:prstGeom prst="rect">
            <a:avLst/>
          </a:prstGeom>
          <a:noFill/>
          <a:ln/>
        </p:spPr>
        <p:txBody>
          <a:bodyPr wrap="none" lIns="0" tIns="0" rIns="0" bIns="0" rtlCol="0" anchor="t"/>
          <a:lstStyle/>
          <a:p>
            <a:pPr algn="ctr" indent="0" marL="0">
              <a:lnSpc>
                <a:spcPts val="2150"/>
              </a:lnSpc>
              <a:buNone/>
            </a:pPr>
            <a:r>
              <a:rPr lang="en-US" sz="1750" dirty="0">
                <a:solidFill>
                  <a:srgbClr val="D9E1FF"/>
                </a:solidFill>
                <a:latin typeface="Kanit" pitchFamily="34" charset="0"/>
                <a:ea typeface="Kanit" pitchFamily="34" charset="-122"/>
                <a:cs typeface="Kanit" pitchFamily="34" charset="-120"/>
              </a:rPr>
              <a:t>Data Features</a:t>
            </a:r>
            <a:endParaRPr lang="en-US" sz="1750" dirty="0"/>
          </a:p>
        </p:txBody>
      </p:sp>
      <p:sp>
        <p:nvSpPr>
          <p:cNvPr id="10" name="Text 8"/>
          <p:cNvSpPr/>
          <p:nvPr/>
        </p:nvSpPr>
        <p:spPr>
          <a:xfrm>
            <a:off x="8911233" y="5093613"/>
            <a:ext cx="4970740" cy="302300"/>
          </a:xfrm>
          <a:prstGeom prst="rect">
            <a:avLst/>
          </a:prstGeom>
          <a:noFill/>
          <a:ln/>
        </p:spPr>
        <p:txBody>
          <a:bodyPr wrap="none" lIns="0" tIns="0" rIns="0" bIns="0" rtlCol="0" anchor="t"/>
          <a:lstStyle/>
          <a:p>
            <a:pPr algn="ctr"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Key variables tracked</a:t>
            </a:r>
            <a:endParaRPr lang="en-US" sz="1450" dirty="0"/>
          </a:p>
        </p:txBody>
      </p:sp>
      <p:sp>
        <p:nvSpPr>
          <p:cNvPr id="11" name="Text 9"/>
          <p:cNvSpPr/>
          <p:nvPr/>
        </p:nvSpPr>
        <p:spPr>
          <a:xfrm>
            <a:off x="8911233" y="5868233"/>
            <a:ext cx="4970740" cy="623649"/>
          </a:xfrm>
          <a:prstGeom prst="rect">
            <a:avLst/>
          </a:prstGeom>
          <a:noFill/>
          <a:ln/>
        </p:spPr>
        <p:txBody>
          <a:bodyPr wrap="none" lIns="0" tIns="0" rIns="0" bIns="0" rtlCol="0" anchor="t"/>
          <a:lstStyle/>
          <a:p>
            <a:pPr algn="ctr" indent="0" marL="0">
              <a:lnSpc>
                <a:spcPts val="4900"/>
              </a:lnSpc>
              <a:buNone/>
            </a:pPr>
            <a:r>
              <a:rPr lang="en-US" sz="4900" dirty="0">
                <a:solidFill>
                  <a:srgbClr val="D9E1FF"/>
                </a:solidFill>
                <a:latin typeface="Kanit" pitchFamily="34" charset="0"/>
                <a:ea typeface="Kanit" pitchFamily="34" charset="-122"/>
                <a:cs typeface="Kanit" pitchFamily="34" charset="-120"/>
              </a:rPr>
              <a:t>4</a:t>
            </a:r>
            <a:endParaRPr lang="en-US" sz="4900" dirty="0"/>
          </a:p>
        </p:txBody>
      </p:sp>
      <p:sp>
        <p:nvSpPr>
          <p:cNvPr id="12" name="Text 10"/>
          <p:cNvSpPr/>
          <p:nvPr/>
        </p:nvSpPr>
        <p:spPr>
          <a:xfrm>
            <a:off x="10284976" y="6727984"/>
            <a:ext cx="2223254" cy="277773"/>
          </a:xfrm>
          <a:prstGeom prst="rect">
            <a:avLst/>
          </a:prstGeom>
          <a:noFill/>
          <a:ln/>
        </p:spPr>
        <p:txBody>
          <a:bodyPr wrap="none" lIns="0" tIns="0" rIns="0" bIns="0" rtlCol="0" anchor="t"/>
          <a:lstStyle/>
          <a:p>
            <a:pPr algn="ctr" indent="0" marL="0">
              <a:lnSpc>
                <a:spcPts val="2150"/>
              </a:lnSpc>
              <a:buNone/>
            </a:pPr>
            <a:r>
              <a:rPr lang="en-US" sz="1750" dirty="0">
                <a:solidFill>
                  <a:srgbClr val="D9E1FF"/>
                </a:solidFill>
                <a:latin typeface="Kanit" pitchFamily="34" charset="0"/>
                <a:ea typeface="Kanit" pitchFamily="34" charset="-122"/>
                <a:cs typeface="Kanit" pitchFamily="34" charset="-120"/>
              </a:rPr>
              <a:t>Categories</a:t>
            </a:r>
            <a:endParaRPr lang="en-US" sz="1750" dirty="0"/>
          </a:p>
        </p:txBody>
      </p:sp>
      <p:sp>
        <p:nvSpPr>
          <p:cNvPr id="13" name="Text 11"/>
          <p:cNvSpPr/>
          <p:nvPr/>
        </p:nvSpPr>
        <p:spPr>
          <a:xfrm>
            <a:off x="8911233" y="7194709"/>
            <a:ext cx="4970740" cy="302300"/>
          </a:xfrm>
          <a:prstGeom prst="rect">
            <a:avLst/>
          </a:prstGeom>
          <a:noFill/>
          <a:ln/>
        </p:spPr>
        <p:txBody>
          <a:bodyPr wrap="none" lIns="0" tIns="0" rIns="0" bIns="0" rtlCol="0" anchor="t"/>
          <a:lstStyle/>
          <a:p>
            <a:pPr algn="ctr"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Product segments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9356" y="704731"/>
            <a:ext cx="6819781" cy="583049"/>
          </a:xfrm>
          <a:prstGeom prst="rect">
            <a:avLst/>
          </a:prstGeom>
          <a:noFill/>
          <a:ln/>
        </p:spPr>
        <p:txBody>
          <a:bodyPr wrap="none" lIns="0" tIns="0" rIns="0" bIns="0" rtlCol="0" anchor="t"/>
          <a:lstStyle/>
          <a:p>
            <a:pPr algn="l" indent="0" marL="0">
              <a:lnSpc>
                <a:spcPts val="4550"/>
              </a:lnSpc>
              <a:buNone/>
            </a:pPr>
            <a:r>
              <a:rPr lang="en-US" sz="3650" dirty="0">
                <a:solidFill>
                  <a:srgbClr val="FFFFFF"/>
                </a:solidFill>
                <a:latin typeface="Kanit" pitchFamily="34" charset="0"/>
                <a:ea typeface="Kanit" pitchFamily="34" charset="-122"/>
                <a:cs typeface="Kanit" pitchFamily="34" charset="-120"/>
              </a:rPr>
              <a:t>Dataset Structure &amp; Key Features</a:t>
            </a:r>
            <a:endParaRPr lang="en-US" sz="3650" dirty="0"/>
          </a:p>
        </p:txBody>
      </p:sp>
      <p:sp>
        <p:nvSpPr>
          <p:cNvPr id="4" name="Shape 1"/>
          <p:cNvSpPr/>
          <p:nvPr/>
        </p:nvSpPr>
        <p:spPr>
          <a:xfrm>
            <a:off x="6279356" y="1585079"/>
            <a:ext cx="3679865" cy="2283500"/>
          </a:xfrm>
          <a:prstGeom prst="roundRect">
            <a:avLst>
              <a:gd name="adj" fmla="val 1302"/>
            </a:avLst>
          </a:prstGeom>
          <a:solidFill>
            <a:srgbClr val="2F2B54"/>
          </a:solidFill>
          <a:ln/>
        </p:spPr>
      </p:sp>
      <p:sp>
        <p:nvSpPr>
          <p:cNvPr id="5" name="Text 2"/>
          <p:cNvSpPr/>
          <p:nvPr/>
        </p:nvSpPr>
        <p:spPr>
          <a:xfrm>
            <a:off x="6477595" y="1783318"/>
            <a:ext cx="2549723" cy="291465"/>
          </a:xfrm>
          <a:prstGeom prst="rect">
            <a:avLst/>
          </a:prstGeom>
          <a:noFill/>
          <a:ln/>
        </p:spPr>
        <p:txBody>
          <a:bodyPr wrap="none" lIns="0" tIns="0" rIns="0" bIns="0" rtlCol="0" anchor="t"/>
          <a:lstStyle/>
          <a:p>
            <a:pPr algn="l" indent="0" marL="0">
              <a:lnSpc>
                <a:spcPts val="2250"/>
              </a:lnSpc>
              <a:buNone/>
            </a:pPr>
            <a:r>
              <a:rPr lang="en-US" sz="1800" dirty="0">
                <a:solidFill>
                  <a:srgbClr val="D9E1FF"/>
                </a:solidFill>
                <a:latin typeface="Kanit" pitchFamily="34" charset="0"/>
                <a:ea typeface="Kanit" pitchFamily="34" charset="-122"/>
                <a:cs typeface="Kanit" pitchFamily="34" charset="-120"/>
              </a:rPr>
              <a:t>Customer Demographics</a:t>
            </a:r>
            <a:endParaRPr lang="en-US" sz="1800" dirty="0"/>
          </a:p>
        </p:txBody>
      </p:sp>
      <p:sp>
        <p:nvSpPr>
          <p:cNvPr id="6" name="Text 3"/>
          <p:cNvSpPr/>
          <p:nvPr/>
        </p:nvSpPr>
        <p:spPr>
          <a:xfrm>
            <a:off x="6477595" y="2193727"/>
            <a:ext cx="3283387"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Age distribution (18-70 years)</a:t>
            </a:r>
            <a:endParaRPr lang="en-US" sz="1550" dirty="0"/>
          </a:p>
        </p:txBody>
      </p:sp>
      <p:sp>
        <p:nvSpPr>
          <p:cNvPr id="7" name="Text 4"/>
          <p:cNvSpPr/>
          <p:nvPr/>
        </p:nvSpPr>
        <p:spPr>
          <a:xfrm>
            <a:off x="6477595" y="2580203"/>
            <a:ext cx="3283387"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Gender identification</a:t>
            </a:r>
            <a:endParaRPr lang="en-US" sz="1550" dirty="0"/>
          </a:p>
        </p:txBody>
      </p:sp>
      <p:sp>
        <p:nvSpPr>
          <p:cNvPr id="8" name="Text 5"/>
          <p:cNvSpPr/>
          <p:nvPr/>
        </p:nvSpPr>
        <p:spPr>
          <a:xfrm>
            <a:off x="6477595" y="2966680"/>
            <a:ext cx="3283387"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Geographic location (50 states)</a:t>
            </a:r>
            <a:endParaRPr lang="en-US" sz="1550" dirty="0"/>
          </a:p>
        </p:txBody>
      </p:sp>
      <p:sp>
        <p:nvSpPr>
          <p:cNvPr id="9" name="Text 6"/>
          <p:cNvSpPr/>
          <p:nvPr/>
        </p:nvSpPr>
        <p:spPr>
          <a:xfrm>
            <a:off x="6477595" y="3353157"/>
            <a:ext cx="3283387"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Subscription status tracking</a:t>
            </a:r>
            <a:endParaRPr lang="en-US" sz="1550" dirty="0"/>
          </a:p>
        </p:txBody>
      </p:sp>
      <p:sp>
        <p:nvSpPr>
          <p:cNvPr id="10" name="Shape 7"/>
          <p:cNvSpPr/>
          <p:nvPr/>
        </p:nvSpPr>
        <p:spPr>
          <a:xfrm>
            <a:off x="10157460" y="1585079"/>
            <a:ext cx="3679984" cy="2283500"/>
          </a:xfrm>
          <a:prstGeom prst="roundRect">
            <a:avLst>
              <a:gd name="adj" fmla="val 1302"/>
            </a:avLst>
          </a:prstGeom>
          <a:solidFill>
            <a:srgbClr val="2F2B54"/>
          </a:solidFill>
          <a:ln/>
        </p:spPr>
      </p:sp>
      <p:sp>
        <p:nvSpPr>
          <p:cNvPr id="11" name="Text 8"/>
          <p:cNvSpPr/>
          <p:nvPr/>
        </p:nvSpPr>
        <p:spPr>
          <a:xfrm>
            <a:off x="10355699" y="1783318"/>
            <a:ext cx="2332434" cy="291465"/>
          </a:xfrm>
          <a:prstGeom prst="rect">
            <a:avLst/>
          </a:prstGeom>
          <a:noFill/>
          <a:ln/>
        </p:spPr>
        <p:txBody>
          <a:bodyPr wrap="none" lIns="0" tIns="0" rIns="0" bIns="0" rtlCol="0" anchor="t"/>
          <a:lstStyle/>
          <a:p>
            <a:pPr algn="l" indent="0" marL="0">
              <a:lnSpc>
                <a:spcPts val="2250"/>
              </a:lnSpc>
              <a:buNone/>
            </a:pPr>
            <a:r>
              <a:rPr lang="en-US" sz="1800" dirty="0">
                <a:solidFill>
                  <a:srgbClr val="D9E1FF"/>
                </a:solidFill>
                <a:latin typeface="Kanit" pitchFamily="34" charset="0"/>
                <a:ea typeface="Kanit" pitchFamily="34" charset="-122"/>
                <a:cs typeface="Kanit" pitchFamily="34" charset="-120"/>
              </a:rPr>
              <a:t>Purchase Details</a:t>
            </a:r>
            <a:endParaRPr lang="en-US" sz="1800" dirty="0"/>
          </a:p>
        </p:txBody>
      </p:sp>
      <p:sp>
        <p:nvSpPr>
          <p:cNvPr id="12" name="Text 9"/>
          <p:cNvSpPr/>
          <p:nvPr/>
        </p:nvSpPr>
        <p:spPr>
          <a:xfrm>
            <a:off x="10355699" y="2193727"/>
            <a:ext cx="3283506"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Item purchased &amp; category</a:t>
            </a:r>
            <a:endParaRPr lang="en-US" sz="1550" dirty="0"/>
          </a:p>
        </p:txBody>
      </p:sp>
      <p:sp>
        <p:nvSpPr>
          <p:cNvPr id="13" name="Text 10"/>
          <p:cNvSpPr/>
          <p:nvPr/>
        </p:nvSpPr>
        <p:spPr>
          <a:xfrm>
            <a:off x="10355699" y="2580203"/>
            <a:ext cx="3283506"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Purchase amount ($20-$100)</a:t>
            </a:r>
            <a:endParaRPr lang="en-US" sz="1550" dirty="0"/>
          </a:p>
        </p:txBody>
      </p:sp>
      <p:sp>
        <p:nvSpPr>
          <p:cNvPr id="14" name="Text 11"/>
          <p:cNvSpPr/>
          <p:nvPr/>
        </p:nvSpPr>
        <p:spPr>
          <a:xfrm>
            <a:off x="10355699" y="2966680"/>
            <a:ext cx="3283506"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Seasonal patterns</a:t>
            </a:r>
            <a:endParaRPr lang="en-US" sz="1550" dirty="0"/>
          </a:p>
        </p:txBody>
      </p:sp>
      <p:sp>
        <p:nvSpPr>
          <p:cNvPr id="15" name="Text 12"/>
          <p:cNvSpPr/>
          <p:nvPr/>
        </p:nvSpPr>
        <p:spPr>
          <a:xfrm>
            <a:off x="10355699" y="3353157"/>
            <a:ext cx="3283506"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Size and color preferences</a:t>
            </a:r>
            <a:endParaRPr lang="en-US" sz="1550" dirty="0"/>
          </a:p>
        </p:txBody>
      </p:sp>
      <p:sp>
        <p:nvSpPr>
          <p:cNvPr id="16" name="Shape 13"/>
          <p:cNvSpPr/>
          <p:nvPr/>
        </p:nvSpPr>
        <p:spPr>
          <a:xfrm>
            <a:off x="6279356" y="4066818"/>
            <a:ext cx="7558088" cy="2283500"/>
          </a:xfrm>
          <a:prstGeom prst="roundRect">
            <a:avLst>
              <a:gd name="adj" fmla="val 1302"/>
            </a:avLst>
          </a:prstGeom>
          <a:solidFill>
            <a:srgbClr val="2F2B54"/>
          </a:solidFill>
          <a:ln/>
        </p:spPr>
      </p:sp>
      <p:sp>
        <p:nvSpPr>
          <p:cNvPr id="17" name="Text 14"/>
          <p:cNvSpPr/>
          <p:nvPr/>
        </p:nvSpPr>
        <p:spPr>
          <a:xfrm>
            <a:off x="6477595" y="4265057"/>
            <a:ext cx="2332434" cy="291465"/>
          </a:xfrm>
          <a:prstGeom prst="rect">
            <a:avLst/>
          </a:prstGeom>
          <a:noFill/>
          <a:ln/>
        </p:spPr>
        <p:txBody>
          <a:bodyPr wrap="none" lIns="0" tIns="0" rIns="0" bIns="0" rtlCol="0" anchor="t"/>
          <a:lstStyle/>
          <a:p>
            <a:pPr algn="l" indent="0" marL="0">
              <a:lnSpc>
                <a:spcPts val="2250"/>
              </a:lnSpc>
              <a:buNone/>
            </a:pPr>
            <a:r>
              <a:rPr lang="en-US" sz="1800" dirty="0">
                <a:solidFill>
                  <a:srgbClr val="D9E1FF"/>
                </a:solidFill>
                <a:latin typeface="Kanit" pitchFamily="34" charset="0"/>
                <a:ea typeface="Kanit" pitchFamily="34" charset="-122"/>
                <a:cs typeface="Kanit" pitchFamily="34" charset="-120"/>
              </a:rPr>
              <a:t>Shopping Behavior</a:t>
            </a:r>
            <a:endParaRPr lang="en-US" sz="1800" dirty="0"/>
          </a:p>
        </p:txBody>
      </p:sp>
      <p:sp>
        <p:nvSpPr>
          <p:cNvPr id="18" name="Text 15"/>
          <p:cNvSpPr/>
          <p:nvPr/>
        </p:nvSpPr>
        <p:spPr>
          <a:xfrm>
            <a:off x="6477595" y="4675465"/>
            <a:ext cx="7161609"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Discount and promo usage</a:t>
            </a:r>
            <a:endParaRPr lang="en-US" sz="1550" dirty="0"/>
          </a:p>
        </p:txBody>
      </p:sp>
      <p:sp>
        <p:nvSpPr>
          <p:cNvPr id="19" name="Text 16"/>
          <p:cNvSpPr/>
          <p:nvPr/>
        </p:nvSpPr>
        <p:spPr>
          <a:xfrm>
            <a:off x="6477595" y="5061942"/>
            <a:ext cx="7161609"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Previous purchase history</a:t>
            </a:r>
            <a:endParaRPr lang="en-US" sz="1550" dirty="0"/>
          </a:p>
        </p:txBody>
      </p:sp>
      <p:sp>
        <p:nvSpPr>
          <p:cNvPr id="20" name="Text 17"/>
          <p:cNvSpPr/>
          <p:nvPr/>
        </p:nvSpPr>
        <p:spPr>
          <a:xfrm>
            <a:off x="6477595" y="5448419"/>
            <a:ext cx="7161609"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Purchase frequency metrics</a:t>
            </a:r>
            <a:endParaRPr lang="en-US" sz="1550" dirty="0"/>
          </a:p>
        </p:txBody>
      </p:sp>
      <p:sp>
        <p:nvSpPr>
          <p:cNvPr id="21" name="Text 18"/>
          <p:cNvSpPr/>
          <p:nvPr/>
        </p:nvSpPr>
        <p:spPr>
          <a:xfrm>
            <a:off x="6477595" y="5834896"/>
            <a:ext cx="7161609" cy="317183"/>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D9E1FF"/>
                </a:solidFill>
                <a:latin typeface="Martel Sans Light" pitchFamily="34" charset="0"/>
                <a:ea typeface="Martel Sans Light" pitchFamily="34" charset="-122"/>
                <a:cs typeface="Martel Sans Light" pitchFamily="34" charset="-120"/>
              </a:rPr>
              <a:t>Review ratings &amp; shipping type</a:t>
            </a:r>
            <a:endParaRPr lang="en-US" sz="1550" dirty="0"/>
          </a:p>
        </p:txBody>
      </p:sp>
      <p:sp>
        <p:nvSpPr>
          <p:cNvPr id="22" name="Text 19"/>
          <p:cNvSpPr/>
          <p:nvPr/>
        </p:nvSpPr>
        <p:spPr>
          <a:xfrm>
            <a:off x="6279356" y="6573322"/>
            <a:ext cx="7558088" cy="951548"/>
          </a:xfrm>
          <a:prstGeom prst="rect">
            <a:avLst/>
          </a:prstGeom>
          <a:noFill/>
          <a:ln/>
        </p:spPr>
        <p:txBody>
          <a:bodyPr wrap="square" lIns="0" tIns="0" rIns="0" bIns="0" rtlCol="0" anchor="t"/>
          <a:lstStyle/>
          <a:p>
            <a:pPr algn="l" indent="0" marL="0">
              <a:lnSpc>
                <a:spcPts val="2450"/>
              </a:lnSpc>
              <a:buNone/>
            </a:pPr>
            <a:r>
              <a:rPr lang="en-US" sz="1550" dirty="0">
                <a:solidFill>
                  <a:srgbClr val="D9E1FF"/>
                </a:solidFill>
                <a:latin typeface="Martel Sans Light" pitchFamily="34" charset="0"/>
                <a:ea typeface="Martel Sans Light" pitchFamily="34" charset="-122"/>
                <a:cs typeface="Martel Sans Light" pitchFamily="34" charset="-120"/>
              </a:rPr>
              <a:t>The dataset provides a comprehensive view of customer interactions, with only 37 missing values in the Review Rating column—representing less than 1% of total data, ensuring high-quality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16744"/>
            <a:ext cx="7802642"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Kanit" pitchFamily="34" charset="0"/>
                <a:ea typeface="Kanit" pitchFamily="34" charset="-122"/>
                <a:cs typeface="Kanit" pitchFamily="34" charset="-120"/>
              </a:rPr>
              <a:t>Data Preparation Process in Python</a:t>
            </a:r>
            <a:endParaRPr lang="en-US" sz="3850" dirty="0"/>
          </a:p>
        </p:txBody>
      </p:sp>
      <p:pic>
        <p:nvPicPr>
          <p:cNvPr id="3" name="Image 0" descr="preencoded.png">    </p:cNvPr>
          <p:cNvPicPr>
            <a:picLocks noChangeAspect="1"/>
          </p:cNvPicPr>
          <p:nvPr/>
        </p:nvPicPr>
        <p:blipFill>
          <a:blip r:embed="rId1"/>
          <a:stretch>
            <a:fillRect/>
          </a:stretch>
        </p:blipFill>
        <p:spPr>
          <a:xfrm>
            <a:off x="837724" y="1651516"/>
            <a:ext cx="6477476" cy="837724"/>
          </a:xfrm>
          <a:prstGeom prst="rect">
            <a:avLst/>
          </a:prstGeom>
        </p:spPr>
      </p:pic>
      <p:sp>
        <p:nvSpPr>
          <p:cNvPr id="4" name="Text 1"/>
          <p:cNvSpPr/>
          <p:nvPr/>
        </p:nvSpPr>
        <p:spPr>
          <a:xfrm>
            <a:off x="1047155" y="2698671"/>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9E1FF"/>
                </a:solidFill>
                <a:latin typeface="Kanit" pitchFamily="34" charset="0"/>
                <a:ea typeface="Kanit" pitchFamily="34" charset="-122"/>
                <a:cs typeface="Kanit" pitchFamily="34" charset="-120"/>
              </a:rPr>
              <a:t>Data Loading</a:t>
            </a:r>
            <a:endParaRPr lang="en-US" sz="1900" dirty="0"/>
          </a:p>
        </p:txBody>
      </p:sp>
      <p:sp>
        <p:nvSpPr>
          <p:cNvPr id="5" name="Text 2"/>
          <p:cNvSpPr/>
          <p:nvPr/>
        </p:nvSpPr>
        <p:spPr>
          <a:xfrm>
            <a:off x="1047155" y="3132296"/>
            <a:ext cx="6058614"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Imported dataset using pandas and performed initial structure validation with df.info() and .describe() methods</a:t>
            </a:r>
            <a:endParaRPr lang="en-US" sz="1600" dirty="0"/>
          </a:p>
        </p:txBody>
      </p:sp>
      <p:pic>
        <p:nvPicPr>
          <p:cNvPr id="6" name="Image 1" descr="preencoded.png">    </p:cNvPr>
          <p:cNvPicPr>
            <a:picLocks noChangeAspect="1"/>
          </p:cNvPicPr>
          <p:nvPr/>
        </p:nvPicPr>
        <p:blipFill>
          <a:blip r:embed="rId2"/>
          <a:stretch>
            <a:fillRect/>
          </a:stretch>
        </p:blipFill>
        <p:spPr>
          <a:xfrm>
            <a:off x="7315200" y="1651516"/>
            <a:ext cx="6477476" cy="837724"/>
          </a:xfrm>
          <a:prstGeom prst="rect">
            <a:avLst/>
          </a:prstGeom>
        </p:spPr>
      </p:pic>
      <p:sp>
        <p:nvSpPr>
          <p:cNvPr id="7" name="Text 3"/>
          <p:cNvSpPr/>
          <p:nvPr/>
        </p:nvSpPr>
        <p:spPr>
          <a:xfrm>
            <a:off x="7524631" y="2698671"/>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9E1FF"/>
                </a:solidFill>
                <a:latin typeface="Kanit" pitchFamily="34" charset="0"/>
                <a:ea typeface="Kanit" pitchFamily="34" charset="-122"/>
                <a:cs typeface="Kanit" pitchFamily="34" charset="-120"/>
              </a:rPr>
              <a:t>Data Cleaning</a:t>
            </a:r>
            <a:endParaRPr lang="en-US" sz="1900" dirty="0"/>
          </a:p>
        </p:txBody>
      </p:sp>
      <p:sp>
        <p:nvSpPr>
          <p:cNvPr id="8" name="Text 4"/>
          <p:cNvSpPr/>
          <p:nvPr/>
        </p:nvSpPr>
        <p:spPr>
          <a:xfrm>
            <a:off x="7524631" y="3132296"/>
            <a:ext cx="6058614"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Handled 37 missing Review Ratings using category-wise median imputation for accuracy</a:t>
            </a:r>
            <a:endParaRPr lang="en-US" sz="1600" dirty="0"/>
          </a:p>
        </p:txBody>
      </p:sp>
      <p:pic>
        <p:nvPicPr>
          <p:cNvPr id="9" name="Image 2" descr="preencoded.png">    </p:cNvPr>
          <p:cNvPicPr>
            <a:picLocks noChangeAspect="1"/>
          </p:cNvPicPr>
          <p:nvPr/>
        </p:nvPicPr>
        <p:blipFill>
          <a:blip r:embed="rId3"/>
          <a:stretch>
            <a:fillRect/>
          </a:stretch>
        </p:blipFill>
        <p:spPr>
          <a:xfrm>
            <a:off x="837724" y="4011811"/>
            <a:ext cx="6477476" cy="837724"/>
          </a:xfrm>
          <a:prstGeom prst="rect">
            <a:avLst/>
          </a:prstGeom>
        </p:spPr>
      </p:pic>
      <p:sp>
        <p:nvSpPr>
          <p:cNvPr id="10" name="Text 5"/>
          <p:cNvSpPr/>
          <p:nvPr/>
        </p:nvSpPr>
        <p:spPr>
          <a:xfrm>
            <a:off x="1047155" y="505896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9E1FF"/>
                </a:solidFill>
                <a:latin typeface="Kanit" pitchFamily="34" charset="0"/>
                <a:ea typeface="Kanit" pitchFamily="34" charset="-122"/>
                <a:cs typeface="Kanit" pitchFamily="34" charset="-120"/>
              </a:rPr>
              <a:t>Feature Engineering</a:t>
            </a:r>
            <a:endParaRPr lang="en-US" sz="1900" dirty="0"/>
          </a:p>
        </p:txBody>
      </p:sp>
      <p:sp>
        <p:nvSpPr>
          <p:cNvPr id="11" name="Text 6"/>
          <p:cNvSpPr/>
          <p:nvPr/>
        </p:nvSpPr>
        <p:spPr>
          <a:xfrm>
            <a:off x="1047155" y="5492591"/>
            <a:ext cx="6058614"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Created age_group bins and purchase_frequency_days to enable segmentation analysis</a:t>
            </a:r>
            <a:endParaRPr lang="en-US" sz="1600" dirty="0"/>
          </a:p>
        </p:txBody>
      </p:sp>
      <p:pic>
        <p:nvPicPr>
          <p:cNvPr id="12" name="Image 3" descr="preencoded.png">    </p:cNvPr>
          <p:cNvPicPr>
            <a:picLocks noChangeAspect="1"/>
          </p:cNvPicPr>
          <p:nvPr/>
        </p:nvPicPr>
        <p:blipFill>
          <a:blip r:embed="rId4"/>
          <a:stretch>
            <a:fillRect/>
          </a:stretch>
        </p:blipFill>
        <p:spPr>
          <a:xfrm>
            <a:off x="7315200" y="4011811"/>
            <a:ext cx="6477476" cy="837724"/>
          </a:xfrm>
          <a:prstGeom prst="rect">
            <a:avLst/>
          </a:prstGeom>
        </p:spPr>
      </p:pic>
      <p:sp>
        <p:nvSpPr>
          <p:cNvPr id="13" name="Text 7"/>
          <p:cNvSpPr/>
          <p:nvPr/>
        </p:nvSpPr>
        <p:spPr>
          <a:xfrm>
            <a:off x="7524631" y="505896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D9E1FF"/>
                </a:solidFill>
                <a:latin typeface="Kanit" pitchFamily="34" charset="0"/>
                <a:ea typeface="Kanit" pitchFamily="34" charset="-122"/>
                <a:cs typeface="Kanit" pitchFamily="34" charset="-120"/>
              </a:rPr>
              <a:t>Database Integration</a:t>
            </a:r>
            <a:endParaRPr lang="en-US" sz="1900" dirty="0"/>
          </a:p>
        </p:txBody>
      </p:sp>
      <p:sp>
        <p:nvSpPr>
          <p:cNvPr id="14" name="Text 8"/>
          <p:cNvSpPr/>
          <p:nvPr/>
        </p:nvSpPr>
        <p:spPr>
          <a:xfrm>
            <a:off x="7524631" y="5492591"/>
            <a:ext cx="6058614" cy="670084"/>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Connected to PostgreSQL and loaded cleaned data for advanced SQL querying</a:t>
            </a:r>
            <a:endParaRPr lang="en-US" sz="1600" dirty="0"/>
          </a:p>
        </p:txBody>
      </p:sp>
      <p:sp>
        <p:nvSpPr>
          <p:cNvPr id="15" name="Text 9"/>
          <p:cNvSpPr/>
          <p:nvPr/>
        </p:nvSpPr>
        <p:spPr>
          <a:xfrm>
            <a:off x="837724" y="6607731"/>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We standardized all column names to snake_case for consistency and dropped the redundant promo_code_used column after confirming it matched discount_applied data. This systematic approach ensured data integrity and prepared our dataset for robust business analysis.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412915"/>
            <a:ext cx="7499152"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Kanit" pitchFamily="34" charset="0"/>
                <a:ea typeface="Kanit" pitchFamily="34" charset="-122"/>
                <a:cs typeface="Kanit" pitchFamily="34" charset="-120"/>
              </a:rPr>
              <a:t>Revenue Analysis: Gender Insights</a:t>
            </a:r>
            <a:endParaRPr lang="en-US" sz="3850" dirty="0"/>
          </a:p>
        </p:txBody>
      </p:sp>
      <p:sp>
        <p:nvSpPr>
          <p:cNvPr id="3" name="Text 1"/>
          <p:cNvSpPr/>
          <p:nvPr/>
        </p:nvSpPr>
        <p:spPr>
          <a:xfrm>
            <a:off x="837724" y="2552343"/>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Kanit" pitchFamily="34" charset="0"/>
                <a:ea typeface="Kanit" pitchFamily="34" charset="-122"/>
                <a:cs typeface="Kanit" pitchFamily="34" charset="-120"/>
              </a:rPr>
              <a:t>Key Finding</a:t>
            </a:r>
            <a:endParaRPr lang="en-US" sz="2300" dirty="0"/>
          </a:p>
        </p:txBody>
      </p:sp>
      <p:sp>
        <p:nvSpPr>
          <p:cNvPr id="4" name="Text 2"/>
          <p:cNvSpPr/>
          <p:nvPr/>
        </p:nvSpPr>
        <p:spPr>
          <a:xfrm>
            <a:off x="837724" y="3131463"/>
            <a:ext cx="5548670" cy="1340168"/>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Male customers generate significantly higher total revenue, contributing </a:t>
            </a:r>
            <a:pPr algn="l" indent="0" marL="0">
              <a:lnSpc>
                <a:spcPts val="2600"/>
              </a:lnSpc>
              <a:buNone/>
            </a:pPr>
            <a:r>
              <a:rPr lang="en-US" sz="1600" b="1" dirty="0">
                <a:solidFill>
                  <a:srgbClr val="D9E1FF"/>
                </a:solidFill>
                <a:latin typeface="Martel Sans Light" pitchFamily="34" charset="0"/>
                <a:ea typeface="Martel Sans Light" pitchFamily="34" charset="-122"/>
                <a:cs typeface="Martel Sans Light" pitchFamily="34" charset="-120"/>
              </a:rPr>
              <a:t>$157,890</a:t>
            </a:r>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 compared to </a:t>
            </a:r>
            <a:pPr algn="l" indent="0" marL="0">
              <a:lnSpc>
                <a:spcPts val="2600"/>
              </a:lnSpc>
              <a:buNone/>
            </a:pPr>
            <a:r>
              <a:rPr lang="en-US" sz="1600" b="1" dirty="0">
                <a:solidFill>
                  <a:srgbClr val="D9E1FF"/>
                </a:solidFill>
                <a:latin typeface="Martel Sans Light" pitchFamily="34" charset="0"/>
                <a:ea typeface="Martel Sans Light" pitchFamily="34" charset="-122"/>
                <a:cs typeface="Martel Sans Light" pitchFamily="34" charset="-120"/>
              </a:rPr>
              <a:t>$75,191</a:t>
            </a:r>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 from female customers—representing a 2.1x difference in total spending.</a:t>
            </a:r>
            <a:endParaRPr lang="en-US" sz="1600" dirty="0"/>
          </a:p>
        </p:txBody>
      </p:sp>
      <p:sp>
        <p:nvSpPr>
          <p:cNvPr id="5" name="Text 3"/>
          <p:cNvSpPr/>
          <p:nvPr/>
        </p:nvSpPr>
        <p:spPr>
          <a:xfrm>
            <a:off x="837724" y="4660106"/>
            <a:ext cx="5548670" cy="335042"/>
          </a:xfrm>
          <a:prstGeom prst="rect">
            <a:avLst/>
          </a:prstGeom>
          <a:noFill/>
          <a:ln/>
        </p:spPr>
        <p:txBody>
          <a:bodyPr wrap="non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This disparity could indicate:</a:t>
            </a:r>
            <a:endParaRPr lang="en-US" sz="1600" dirty="0"/>
          </a:p>
        </p:txBody>
      </p:sp>
      <p:sp>
        <p:nvSpPr>
          <p:cNvPr id="6" name="Text 4"/>
          <p:cNvSpPr/>
          <p:nvPr/>
        </p:nvSpPr>
        <p:spPr>
          <a:xfrm>
            <a:off x="837724" y="5183624"/>
            <a:ext cx="5548670"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Higher male customer volume in dataset</a:t>
            </a:r>
            <a:endParaRPr lang="en-US" sz="1600" dirty="0"/>
          </a:p>
        </p:txBody>
      </p:sp>
      <p:sp>
        <p:nvSpPr>
          <p:cNvPr id="7" name="Text 5"/>
          <p:cNvSpPr/>
          <p:nvPr/>
        </p:nvSpPr>
        <p:spPr>
          <a:xfrm>
            <a:off x="837724" y="5591889"/>
            <a:ext cx="5548670"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Different purchasing patterns by gender</a:t>
            </a:r>
            <a:endParaRPr lang="en-US" sz="1600" dirty="0"/>
          </a:p>
        </p:txBody>
      </p:sp>
      <p:sp>
        <p:nvSpPr>
          <p:cNvPr id="8" name="Text 6"/>
          <p:cNvSpPr/>
          <p:nvPr/>
        </p:nvSpPr>
        <p:spPr>
          <a:xfrm>
            <a:off x="837724" y="6000155"/>
            <a:ext cx="5548670"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Opportunity for targeted female marketing</a:t>
            </a:r>
            <a:endParaRPr lang="en-US" sz="1600" dirty="0"/>
          </a:p>
        </p:txBody>
      </p:sp>
      <p:sp>
        <p:nvSpPr>
          <p:cNvPr id="9" name="Text 7"/>
          <p:cNvSpPr/>
          <p:nvPr/>
        </p:nvSpPr>
        <p:spPr>
          <a:xfrm>
            <a:off x="837724" y="6408420"/>
            <a:ext cx="5548670"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Potential product assortment gaps</a:t>
            </a:r>
            <a:endParaRPr lang="en-US" sz="1600" dirty="0"/>
          </a:p>
        </p:txBody>
      </p:sp>
      <p:pic>
        <p:nvPicPr>
          <p:cNvPr id="10" name="Image 0" descr="preencoded.png">    </p:cNvPr>
          <p:cNvPicPr>
            <a:picLocks noChangeAspect="1"/>
          </p:cNvPicPr>
          <p:nvPr/>
        </p:nvPicPr>
        <p:blipFill>
          <a:blip r:embed="rId1"/>
          <a:stretch>
            <a:fillRect/>
          </a:stretch>
        </p:blipFill>
        <p:spPr>
          <a:xfrm>
            <a:off x="6905030" y="2578537"/>
            <a:ext cx="6895267" cy="3861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422" y="850583"/>
            <a:ext cx="5837515" cy="550783"/>
          </a:xfrm>
          <a:prstGeom prst="rect">
            <a:avLst/>
          </a:prstGeom>
          <a:noFill/>
          <a:ln/>
        </p:spPr>
        <p:txBody>
          <a:bodyPr wrap="none" lIns="0" tIns="0" rIns="0" bIns="0" rtlCol="0" anchor="t"/>
          <a:lstStyle/>
          <a:p>
            <a:pPr algn="l" indent="0" marL="0">
              <a:lnSpc>
                <a:spcPts val="4300"/>
              </a:lnSpc>
              <a:buNone/>
            </a:pPr>
            <a:r>
              <a:rPr lang="en-US" sz="3450" dirty="0">
                <a:solidFill>
                  <a:srgbClr val="FFFFFF"/>
                </a:solidFill>
                <a:latin typeface="Kanit" pitchFamily="34" charset="0"/>
                <a:ea typeface="Kanit" pitchFamily="34" charset="-122"/>
                <a:cs typeface="Kanit" pitchFamily="34" charset="-120"/>
              </a:rPr>
              <a:t>Customer Behavior Deep Dive</a:t>
            </a:r>
            <a:endParaRPr lang="en-US" sz="3450" dirty="0"/>
          </a:p>
        </p:txBody>
      </p:sp>
      <p:sp>
        <p:nvSpPr>
          <p:cNvPr id="4" name="Shape 1"/>
          <p:cNvSpPr/>
          <p:nvPr/>
        </p:nvSpPr>
        <p:spPr>
          <a:xfrm>
            <a:off x="6235422" y="1682234"/>
            <a:ext cx="3729395" cy="2904530"/>
          </a:xfrm>
          <a:prstGeom prst="roundRect">
            <a:avLst>
              <a:gd name="adj" fmla="val 3778"/>
            </a:avLst>
          </a:prstGeom>
          <a:solidFill>
            <a:srgbClr val="100C35"/>
          </a:solidFill>
          <a:ln w="22860">
            <a:solidFill>
              <a:srgbClr val="48446D"/>
            </a:solidFill>
            <a:prstDash val="solid"/>
          </a:ln>
        </p:spPr>
      </p:sp>
      <p:pic>
        <p:nvPicPr>
          <p:cNvPr id="5" name="Image 1" descr="preencoded.png">    </p:cNvPr>
          <p:cNvPicPr>
            <a:picLocks noChangeAspect="1"/>
          </p:cNvPicPr>
          <p:nvPr/>
        </p:nvPicPr>
        <p:blipFill>
          <a:blip r:embed="rId2"/>
          <a:stretch>
            <a:fillRect/>
          </a:stretch>
        </p:blipFill>
        <p:spPr>
          <a:xfrm>
            <a:off x="6212562" y="1682234"/>
            <a:ext cx="91440" cy="2904530"/>
          </a:xfrm>
          <a:prstGeom prst="rect">
            <a:avLst/>
          </a:prstGeom>
        </p:spPr>
      </p:pic>
      <p:sp>
        <p:nvSpPr>
          <p:cNvPr id="6" name="Text 2"/>
          <p:cNvSpPr/>
          <p:nvPr/>
        </p:nvSpPr>
        <p:spPr>
          <a:xfrm>
            <a:off x="6514028" y="1892260"/>
            <a:ext cx="2620566" cy="275273"/>
          </a:xfrm>
          <a:prstGeom prst="rect">
            <a:avLst/>
          </a:prstGeom>
          <a:noFill/>
          <a:ln/>
        </p:spPr>
        <p:txBody>
          <a:bodyPr wrap="none" lIns="0" tIns="0" rIns="0" bIns="0" rtlCol="0" anchor="t"/>
          <a:lstStyle/>
          <a:p>
            <a:pPr algn="l" indent="0" marL="0">
              <a:lnSpc>
                <a:spcPts val="2150"/>
              </a:lnSpc>
              <a:buNone/>
            </a:pPr>
            <a:r>
              <a:rPr lang="en-US" sz="1700" dirty="0">
                <a:solidFill>
                  <a:srgbClr val="D9E1FF"/>
                </a:solidFill>
                <a:latin typeface="Kanit" pitchFamily="34" charset="0"/>
                <a:ea typeface="Kanit" pitchFamily="34" charset="-122"/>
                <a:cs typeface="Kanit" pitchFamily="34" charset="-120"/>
              </a:rPr>
              <a:t>High-Value Discount Users</a:t>
            </a:r>
            <a:endParaRPr lang="en-US" sz="1700" dirty="0"/>
          </a:p>
        </p:txBody>
      </p:sp>
      <p:sp>
        <p:nvSpPr>
          <p:cNvPr id="7" name="Text 3"/>
          <p:cNvSpPr/>
          <p:nvPr/>
        </p:nvSpPr>
        <p:spPr>
          <a:xfrm>
            <a:off x="6514028" y="2279809"/>
            <a:ext cx="3240762" cy="2096929"/>
          </a:xfrm>
          <a:prstGeom prst="rect">
            <a:avLst/>
          </a:prstGeom>
          <a:noFill/>
          <a:ln/>
        </p:spPr>
        <p:txBody>
          <a:bodyPr wrap="square" lIns="0" tIns="0" rIns="0" bIns="0" rtlCol="0" anchor="t"/>
          <a:lstStyle/>
          <a:p>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We identified </a:t>
            </a:r>
            <a:pPr algn="l" indent="0" marL="0">
              <a:lnSpc>
                <a:spcPts val="2350"/>
              </a:lnSpc>
              <a:buNone/>
            </a:pPr>
            <a:r>
              <a:rPr lang="en-US" sz="1450" b="1" dirty="0">
                <a:solidFill>
                  <a:srgbClr val="D9E1FF"/>
                </a:solidFill>
                <a:latin typeface="Martel Sans Light" pitchFamily="34" charset="0"/>
                <a:ea typeface="Martel Sans Light" pitchFamily="34" charset="-122"/>
                <a:cs typeface="Martel Sans Light" pitchFamily="34" charset="-120"/>
              </a:rPr>
              <a:t>839 customers</a:t>
            </a:r>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 who used discounts yet still spent above the average purchase amount of $59.76. These price-conscious high spenders represent a key segment—they respond to promotions while maintaining strong basket values.</a:t>
            </a:r>
            <a:endParaRPr lang="en-US" sz="1450" dirty="0"/>
          </a:p>
        </p:txBody>
      </p:sp>
      <p:sp>
        <p:nvSpPr>
          <p:cNvPr id="8" name="Shape 4"/>
          <p:cNvSpPr/>
          <p:nvPr/>
        </p:nvSpPr>
        <p:spPr>
          <a:xfrm>
            <a:off x="10151983" y="1682234"/>
            <a:ext cx="3729395" cy="2904530"/>
          </a:xfrm>
          <a:prstGeom prst="roundRect">
            <a:avLst>
              <a:gd name="adj" fmla="val 3778"/>
            </a:avLst>
          </a:prstGeom>
          <a:solidFill>
            <a:srgbClr val="100C35"/>
          </a:solidFill>
          <a:ln w="22860">
            <a:solidFill>
              <a:srgbClr val="48446D"/>
            </a:solidFill>
            <a:prstDash val="solid"/>
          </a:ln>
        </p:spPr>
      </p:sp>
      <p:pic>
        <p:nvPicPr>
          <p:cNvPr id="9" name="Image 2" descr="preencoded.png">    </p:cNvPr>
          <p:cNvPicPr>
            <a:picLocks noChangeAspect="1"/>
          </p:cNvPicPr>
          <p:nvPr/>
        </p:nvPicPr>
        <p:blipFill>
          <a:blip r:embed="rId3"/>
          <a:stretch>
            <a:fillRect/>
          </a:stretch>
        </p:blipFill>
        <p:spPr>
          <a:xfrm>
            <a:off x="10129123" y="1682234"/>
            <a:ext cx="91440" cy="2904530"/>
          </a:xfrm>
          <a:prstGeom prst="rect">
            <a:avLst/>
          </a:prstGeom>
        </p:spPr>
      </p:pic>
      <p:sp>
        <p:nvSpPr>
          <p:cNvPr id="10" name="Text 5"/>
          <p:cNvSpPr/>
          <p:nvPr/>
        </p:nvSpPr>
        <p:spPr>
          <a:xfrm>
            <a:off x="10430589" y="1892260"/>
            <a:ext cx="2203133" cy="275273"/>
          </a:xfrm>
          <a:prstGeom prst="rect">
            <a:avLst/>
          </a:prstGeom>
          <a:noFill/>
          <a:ln/>
        </p:spPr>
        <p:txBody>
          <a:bodyPr wrap="none" lIns="0" tIns="0" rIns="0" bIns="0" rtlCol="0" anchor="t"/>
          <a:lstStyle/>
          <a:p>
            <a:pPr algn="l" indent="0" marL="0">
              <a:lnSpc>
                <a:spcPts val="2150"/>
              </a:lnSpc>
              <a:buNone/>
            </a:pPr>
            <a:r>
              <a:rPr lang="en-US" sz="1700" dirty="0">
                <a:solidFill>
                  <a:srgbClr val="D9E1FF"/>
                </a:solidFill>
                <a:latin typeface="Kanit" pitchFamily="34" charset="0"/>
                <a:ea typeface="Kanit" pitchFamily="34" charset="-122"/>
                <a:cs typeface="Kanit" pitchFamily="34" charset="-120"/>
              </a:rPr>
              <a:t>Top-Rated Products</a:t>
            </a:r>
            <a:endParaRPr lang="en-US" sz="1700" dirty="0"/>
          </a:p>
        </p:txBody>
      </p:sp>
      <p:sp>
        <p:nvSpPr>
          <p:cNvPr id="11" name="Text 6"/>
          <p:cNvSpPr/>
          <p:nvPr/>
        </p:nvSpPr>
        <p:spPr>
          <a:xfrm>
            <a:off x="10430589" y="2279809"/>
            <a:ext cx="3240762" cy="1797368"/>
          </a:xfrm>
          <a:prstGeom prst="rect">
            <a:avLst/>
          </a:prstGeom>
          <a:noFill/>
          <a:ln/>
        </p:spPr>
        <p:txBody>
          <a:bodyPr wrap="square" lIns="0" tIns="0" rIns="0" bIns="0" rtlCol="0" anchor="t"/>
          <a:lstStyle/>
          <a:p>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Gloves lead with a 3.86 rating, followed by Sandals (3.84), Boots (3.82), Hats (3.80), and Skirts (3.78). These highly-rated items should be featured prominently in marketing campaigns to leverage social proof.</a:t>
            </a:r>
            <a:endParaRPr lang="en-US" sz="1450" dirty="0"/>
          </a:p>
        </p:txBody>
      </p:sp>
      <p:sp>
        <p:nvSpPr>
          <p:cNvPr id="12" name="Shape 7"/>
          <p:cNvSpPr/>
          <p:nvPr/>
        </p:nvSpPr>
        <p:spPr>
          <a:xfrm>
            <a:off x="6235422" y="4773930"/>
            <a:ext cx="3729395" cy="2604968"/>
          </a:xfrm>
          <a:prstGeom prst="roundRect">
            <a:avLst>
              <a:gd name="adj" fmla="val 4212"/>
            </a:avLst>
          </a:prstGeom>
          <a:solidFill>
            <a:srgbClr val="100C35"/>
          </a:solidFill>
          <a:ln w="22860">
            <a:solidFill>
              <a:srgbClr val="48446D"/>
            </a:solidFill>
            <a:prstDash val="solid"/>
          </a:ln>
        </p:spPr>
      </p:sp>
      <p:pic>
        <p:nvPicPr>
          <p:cNvPr id="13" name="Image 3" descr="preencoded.png">    </p:cNvPr>
          <p:cNvPicPr>
            <a:picLocks noChangeAspect="1"/>
          </p:cNvPicPr>
          <p:nvPr/>
        </p:nvPicPr>
        <p:blipFill>
          <a:blip r:embed="rId4"/>
          <a:stretch>
            <a:fillRect/>
          </a:stretch>
        </p:blipFill>
        <p:spPr>
          <a:xfrm>
            <a:off x="6212562" y="4773930"/>
            <a:ext cx="91440" cy="2604968"/>
          </a:xfrm>
          <a:prstGeom prst="rect">
            <a:avLst/>
          </a:prstGeom>
        </p:spPr>
      </p:pic>
      <p:sp>
        <p:nvSpPr>
          <p:cNvPr id="14" name="Text 8"/>
          <p:cNvSpPr/>
          <p:nvPr/>
        </p:nvSpPr>
        <p:spPr>
          <a:xfrm>
            <a:off x="6514028" y="4983956"/>
            <a:ext cx="2203133" cy="275273"/>
          </a:xfrm>
          <a:prstGeom prst="rect">
            <a:avLst/>
          </a:prstGeom>
          <a:noFill/>
          <a:ln/>
        </p:spPr>
        <p:txBody>
          <a:bodyPr wrap="none" lIns="0" tIns="0" rIns="0" bIns="0" rtlCol="0" anchor="t"/>
          <a:lstStyle/>
          <a:p>
            <a:pPr algn="l" indent="0" marL="0">
              <a:lnSpc>
                <a:spcPts val="2150"/>
              </a:lnSpc>
              <a:buNone/>
            </a:pPr>
            <a:r>
              <a:rPr lang="en-US" sz="1700" dirty="0">
                <a:solidFill>
                  <a:srgbClr val="D9E1FF"/>
                </a:solidFill>
                <a:latin typeface="Kanit" pitchFamily="34" charset="0"/>
                <a:ea typeface="Kanit" pitchFamily="34" charset="-122"/>
                <a:cs typeface="Kanit" pitchFamily="34" charset="-120"/>
              </a:rPr>
              <a:t>Shipping Preferences</a:t>
            </a:r>
            <a:endParaRPr lang="en-US" sz="1700" dirty="0"/>
          </a:p>
        </p:txBody>
      </p:sp>
      <p:sp>
        <p:nvSpPr>
          <p:cNvPr id="15" name="Text 9"/>
          <p:cNvSpPr/>
          <p:nvPr/>
        </p:nvSpPr>
        <p:spPr>
          <a:xfrm>
            <a:off x="6514028" y="5371505"/>
            <a:ext cx="3240762" cy="1797368"/>
          </a:xfrm>
          <a:prstGeom prst="rect">
            <a:avLst/>
          </a:prstGeom>
          <a:noFill/>
          <a:ln/>
        </p:spPr>
        <p:txBody>
          <a:bodyPr wrap="square" lIns="0" tIns="0" rIns="0" bIns="0" rtlCol="0" anchor="t"/>
          <a:lstStyle/>
          <a:p>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Express shipping customers spend an average of </a:t>
            </a:r>
            <a:pPr algn="l" indent="0" marL="0">
              <a:lnSpc>
                <a:spcPts val="2350"/>
              </a:lnSpc>
              <a:buNone/>
            </a:pPr>
            <a:r>
              <a:rPr lang="en-US" sz="1450" b="1" dirty="0">
                <a:solidFill>
                  <a:srgbClr val="D9E1FF"/>
                </a:solidFill>
                <a:latin typeface="Martel Sans Light" pitchFamily="34" charset="0"/>
                <a:ea typeface="Martel Sans Light" pitchFamily="34" charset="-122"/>
                <a:cs typeface="Martel Sans Light" pitchFamily="34" charset="-120"/>
              </a:rPr>
              <a:t>$60.48</a:t>
            </a:r>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 compared to </a:t>
            </a:r>
            <a:pPr algn="l" indent="0" marL="0">
              <a:lnSpc>
                <a:spcPts val="2350"/>
              </a:lnSpc>
              <a:buNone/>
            </a:pPr>
            <a:r>
              <a:rPr lang="en-US" sz="1450" b="1" dirty="0">
                <a:solidFill>
                  <a:srgbClr val="D9E1FF"/>
                </a:solidFill>
                <a:latin typeface="Martel Sans Light" pitchFamily="34" charset="0"/>
                <a:ea typeface="Martel Sans Light" pitchFamily="34" charset="-122"/>
                <a:cs typeface="Martel Sans Light" pitchFamily="34" charset="-120"/>
              </a:rPr>
              <a:t>$58.46</a:t>
            </a:r>
            <a:pPr algn="l"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 for Standard shipping—a $2.02 premium. This suggests convenience-seeking customers have slightly higher purchase values.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671995"/>
            <a:ext cx="7901702"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Kanit" pitchFamily="34" charset="0"/>
                <a:ea typeface="Kanit" pitchFamily="34" charset="-122"/>
                <a:cs typeface="Kanit" pitchFamily="34" charset="-120"/>
              </a:rPr>
              <a:t>Subscription Status Impact Analysis</a:t>
            </a:r>
            <a:endParaRPr lang="en-US" sz="3850" dirty="0"/>
          </a:p>
        </p:txBody>
      </p:sp>
      <p:pic>
        <p:nvPicPr>
          <p:cNvPr id="3" name="Image 0" descr="preencoded.png">    </p:cNvPr>
          <p:cNvPicPr>
            <a:picLocks noChangeAspect="1"/>
          </p:cNvPicPr>
          <p:nvPr/>
        </p:nvPicPr>
        <p:blipFill>
          <a:blip r:embed="rId1"/>
          <a:stretch>
            <a:fillRect/>
          </a:stretch>
        </p:blipFill>
        <p:spPr>
          <a:xfrm>
            <a:off x="837724" y="2837617"/>
            <a:ext cx="6221968" cy="2855833"/>
          </a:xfrm>
          <a:prstGeom prst="rect">
            <a:avLst/>
          </a:prstGeom>
        </p:spPr>
      </p:pic>
      <p:sp>
        <p:nvSpPr>
          <p:cNvPr id="4" name="Shape 1"/>
          <p:cNvSpPr/>
          <p:nvPr/>
        </p:nvSpPr>
        <p:spPr>
          <a:xfrm>
            <a:off x="2196584" y="5693450"/>
            <a:ext cx="209431" cy="209431"/>
          </a:xfrm>
          <a:prstGeom prst="roundRect">
            <a:avLst>
              <a:gd name="adj" fmla="val 8732"/>
            </a:avLst>
          </a:prstGeom>
          <a:solidFill>
            <a:srgbClr val="D40215"/>
          </a:solidFill>
          <a:ln/>
        </p:spPr>
      </p:sp>
      <p:sp>
        <p:nvSpPr>
          <p:cNvPr id="5" name="Text 2"/>
          <p:cNvSpPr/>
          <p:nvPr/>
        </p:nvSpPr>
        <p:spPr>
          <a:xfrm>
            <a:off x="2466975" y="5693450"/>
            <a:ext cx="1405533" cy="209431"/>
          </a:xfrm>
          <a:prstGeom prst="rect">
            <a:avLst/>
          </a:prstGeom>
          <a:noFill/>
          <a:ln/>
        </p:spPr>
        <p:txBody>
          <a:bodyPr wrap="none" lIns="0" tIns="0" rIns="0" bIns="0" rtlCol="0" anchor="t"/>
          <a:lstStyle/>
          <a:p>
            <a:pPr algn="l" indent="0" marL="0">
              <a:lnSpc>
                <a:spcPts val="1600"/>
              </a:lnSpc>
              <a:buNone/>
            </a:pPr>
            <a:r>
              <a:rPr lang="en-US" sz="1600" dirty="0">
                <a:solidFill>
                  <a:srgbClr val="D9E1FF"/>
                </a:solidFill>
                <a:latin typeface="Martel Sans Light" pitchFamily="34" charset="0"/>
                <a:ea typeface="Martel Sans Light" pitchFamily="34" charset="-122"/>
                <a:cs typeface="Martel Sans Light" pitchFamily="34" charset="-120"/>
              </a:rPr>
              <a:t>Total Revenue</a:t>
            </a:r>
            <a:endParaRPr lang="en-US" sz="1600" dirty="0"/>
          </a:p>
        </p:txBody>
      </p:sp>
      <p:sp>
        <p:nvSpPr>
          <p:cNvPr id="6" name="Shape 3"/>
          <p:cNvSpPr/>
          <p:nvPr/>
        </p:nvSpPr>
        <p:spPr>
          <a:xfrm>
            <a:off x="4024908" y="5693450"/>
            <a:ext cx="209431" cy="209431"/>
          </a:xfrm>
          <a:prstGeom prst="roundRect">
            <a:avLst>
              <a:gd name="adj" fmla="val 8732"/>
            </a:avLst>
          </a:prstGeom>
          <a:solidFill>
            <a:srgbClr val="FD606E"/>
          </a:solidFill>
          <a:ln/>
        </p:spPr>
      </p:sp>
      <p:sp>
        <p:nvSpPr>
          <p:cNvPr id="7" name="Text 4"/>
          <p:cNvSpPr/>
          <p:nvPr/>
        </p:nvSpPr>
        <p:spPr>
          <a:xfrm>
            <a:off x="4295299" y="5693450"/>
            <a:ext cx="1017508" cy="209431"/>
          </a:xfrm>
          <a:prstGeom prst="rect">
            <a:avLst/>
          </a:prstGeom>
          <a:noFill/>
          <a:ln/>
        </p:spPr>
        <p:txBody>
          <a:bodyPr wrap="none" lIns="0" tIns="0" rIns="0" bIns="0" rtlCol="0" anchor="t"/>
          <a:lstStyle/>
          <a:p>
            <a:pPr algn="l" indent="0" marL="0">
              <a:lnSpc>
                <a:spcPts val="1600"/>
              </a:lnSpc>
              <a:buNone/>
            </a:pPr>
            <a:r>
              <a:rPr lang="en-US" sz="1600" dirty="0">
                <a:solidFill>
                  <a:srgbClr val="D9E1FF"/>
                </a:solidFill>
                <a:latin typeface="Martel Sans Light" pitchFamily="34" charset="0"/>
                <a:ea typeface="Martel Sans Light" pitchFamily="34" charset="-122"/>
                <a:cs typeface="Martel Sans Light" pitchFamily="34" charset="-120"/>
              </a:rPr>
              <a:t>Avg Spend</a:t>
            </a:r>
            <a:endParaRPr lang="en-US" sz="1600" dirty="0"/>
          </a:p>
        </p:txBody>
      </p:sp>
      <p:sp>
        <p:nvSpPr>
          <p:cNvPr id="8" name="Text 5"/>
          <p:cNvSpPr/>
          <p:nvPr/>
        </p:nvSpPr>
        <p:spPr>
          <a:xfrm>
            <a:off x="7578328" y="2811423"/>
            <a:ext cx="2957036" cy="36968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Kanit" pitchFamily="34" charset="0"/>
                <a:ea typeface="Kanit" pitchFamily="34" charset="-122"/>
                <a:cs typeface="Kanit" pitchFamily="34" charset="-120"/>
              </a:rPr>
              <a:t>Surprising Findings</a:t>
            </a:r>
            <a:endParaRPr lang="en-US" sz="2300" dirty="0"/>
          </a:p>
        </p:txBody>
      </p:sp>
      <p:sp>
        <p:nvSpPr>
          <p:cNvPr id="9" name="Text 6"/>
          <p:cNvSpPr/>
          <p:nvPr/>
        </p:nvSpPr>
        <p:spPr>
          <a:xfrm>
            <a:off x="7578328" y="3390543"/>
            <a:ext cx="6221968" cy="1340168"/>
          </a:xfrm>
          <a:prstGeom prst="rect">
            <a:avLst/>
          </a:prstGeom>
          <a:noFill/>
          <a:ln/>
        </p:spPr>
        <p:txBody>
          <a:bodyPr wrap="square" lIns="0" tIns="0" rIns="0" bIns="0" rtlCol="0" anchor="t"/>
          <a:lstStyle/>
          <a:p>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While subscribers and non-subscribers have nearly identical average spending (</a:t>
            </a:r>
            <a:pPr algn="l" indent="0" marL="0">
              <a:lnSpc>
                <a:spcPts val="2600"/>
              </a:lnSpc>
              <a:buNone/>
            </a:pPr>
            <a:r>
              <a:rPr lang="en-US" sz="1600" dirty="0">
                <a:solidFill>
                  <a:srgbClr val="000000"/>
                </a:solidFill>
                <a:highlight>
                  <a:srgbClr val="FD505F"/>
                </a:highlight>
                <a:latin typeface="Martel Sans Light" pitchFamily="34" charset="0"/>
                <a:ea typeface="Martel Sans Light" pitchFamily="34" charset="-122"/>
                <a:cs typeface="Martel Sans Light" pitchFamily="34" charset="-120"/>
              </a:rPr>
              <a:t>$59.49 vs $59.87</a:t>
            </a:r>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 non-subscribers generate 2.7x more total revenue due to their larger volume (2,847 vs 1,053 customers).</a:t>
            </a:r>
            <a:endParaRPr lang="en-US" sz="1600" dirty="0"/>
          </a:p>
        </p:txBody>
      </p:sp>
      <p:sp>
        <p:nvSpPr>
          <p:cNvPr id="10" name="Text 7"/>
          <p:cNvSpPr/>
          <p:nvPr/>
        </p:nvSpPr>
        <p:spPr>
          <a:xfrm>
            <a:off x="7578328" y="4919186"/>
            <a:ext cx="6221968" cy="1005126"/>
          </a:xfrm>
          <a:prstGeom prst="rect">
            <a:avLst/>
          </a:prstGeom>
          <a:noFill/>
          <a:ln/>
        </p:spPr>
        <p:txBody>
          <a:bodyPr wrap="square" lIns="0" tIns="0" rIns="0" bIns="0" rtlCol="0" anchor="t"/>
          <a:lstStyle/>
          <a:p>
            <a:pPr algn="l" indent="0" marL="0">
              <a:lnSpc>
                <a:spcPts val="2600"/>
              </a:lnSpc>
              <a:buNone/>
            </a:pPr>
            <a:r>
              <a:rPr lang="en-US" sz="1600" b="1" dirty="0">
                <a:solidFill>
                  <a:srgbClr val="D9E1FF"/>
                </a:solidFill>
                <a:latin typeface="Martel Sans Light" pitchFamily="34" charset="0"/>
                <a:ea typeface="Martel Sans Light" pitchFamily="34" charset="-122"/>
                <a:cs typeface="Martel Sans Light" pitchFamily="34" charset="-120"/>
              </a:rPr>
              <a:t>Strategic Implication:</a:t>
            </a:r>
            <a:pPr algn="l"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 There's massive untapped potential in converting non-subscribers. Even modest conversion rates could significantly boost predictable revenue streams.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1150" y="433864"/>
            <a:ext cx="7139345" cy="464106"/>
          </a:xfrm>
          <a:prstGeom prst="rect">
            <a:avLst/>
          </a:prstGeom>
          <a:noFill/>
          <a:ln/>
        </p:spPr>
        <p:txBody>
          <a:bodyPr wrap="none" lIns="0" tIns="0" rIns="0" bIns="0" rtlCol="0" anchor="t"/>
          <a:lstStyle/>
          <a:p>
            <a:pPr algn="l" indent="0" marL="0">
              <a:lnSpc>
                <a:spcPts val="3650"/>
              </a:lnSpc>
              <a:buNone/>
            </a:pPr>
            <a:r>
              <a:rPr lang="en-US" sz="2900" dirty="0">
                <a:solidFill>
                  <a:srgbClr val="FFFFFF"/>
                </a:solidFill>
                <a:latin typeface="Kanit" pitchFamily="34" charset="0"/>
                <a:ea typeface="Kanit" pitchFamily="34" charset="-122"/>
                <a:cs typeface="Kanit" pitchFamily="34" charset="-120"/>
              </a:rPr>
              <a:t>Customer Segmentation &amp; Loyalty Patterns</a:t>
            </a:r>
            <a:endParaRPr lang="en-US" sz="2900" dirty="0"/>
          </a:p>
        </p:txBody>
      </p:sp>
      <p:pic>
        <p:nvPicPr>
          <p:cNvPr id="3" name="Image 0" descr="preencoded.png">    </p:cNvPr>
          <p:cNvPicPr>
            <a:picLocks noChangeAspect="1"/>
          </p:cNvPicPr>
          <p:nvPr/>
        </p:nvPicPr>
        <p:blipFill>
          <a:blip r:embed="rId1"/>
          <a:stretch>
            <a:fillRect/>
          </a:stretch>
        </p:blipFill>
        <p:spPr>
          <a:xfrm>
            <a:off x="2870240" y="1213485"/>
            <a:ext cx="2205633" cy="547449"/>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2030" y="1434703"/>
            <a:ext cx="221813" cy="221813"/>
          </a:xfrm>
          <a:prstGeom prst="rect">
            <a:avLst/>
          </a:prstGeom>
        </p:spPr>
      </p:pic>
      <p:sp>
        <p:nvSpPr>
          <p:cNvPr id="5" name="Text 1"/>
          <p:cNvSpPr/>
          <p:nvPr/>
        </p:nvSpPr>
        <p:spPr>
          <a:xfrm>
            <a:off x="5233630" y="1371243"/>
            <a:ext cx="958215" cy="231934"/>
          </a:xfrm>
          <a:prstGeom prst="rect">
            <a:avLst/>
          </a:prstGeom>
          <a:noFill/>
          <a:ln/>
        </p:spPr>
        <p:txBody>
          <a:bodyPr wrap="none" lIns="0" tIns="0" rIns="0" bIns="0" rtlCol="0" anchor="t"/>
          <a:lstStyle/>
          <a:p>
            <a:pPr algn="l" indent="0" marL="0">
              <a:lnSpc>
                <a:spcPts val="1800"/>
              </a:lnSpc>
              <a:buNone/>
            </a:pPr>
            <a:r>
              <a:rPr lang="en-US" sz="1450" dirty="0">
                <a:solidFill>
                  <a:srgbClr val="D9E1FF"/>
                </a:solidFill>
                <a:latin typeface="Kanit" pitchFamily="34" charset="0"/>
                <a:ea typeface="Kanit" pitchFamily="34" charset="-122"/>
                <a:cs typeface="Kanit" pitchFamily="34" charset="-120"/>
              </a:rPr>
              <a:t>Loyal (3,116)</a:t>
            </a:r>
            <a:endParaRPr lang="en-US" sz="1450" dirty="0"/>
          </a:p>
        </p:txBody>
      </p:sp>
      <p:sp>
        <p:nvSpPr>
          <p:cNvPr id="6" name="Shape 2"/>
          <p:cNvSpPr/>
          <p:nvPr/>
        </p:nvSpPr>
        <p:spPr>
          <a:xfrm>
            <a:off x="5115282" y="1771055"/>
            <a:ext cx="8844558" cy="11430"/>
          </a:xfrm>
          <a:prstGeom prst="roundRect">
            <a:avLst>
              <a:gd name="adj" fmla="val 207097"/>
            </a:avLst>
          </a:prstGeom>
          <a:solidFill>
            <a:srgbClr val="48446D"/>
          </a:solidFill>
          <a:ln/>
        </p:spPr>
      </p:sp>
      <p:pic>
        <p:nvPicPr>
          <p:cNvPr id="7" name="Image 2" descr="preencoded.png">    </p:cNvPr>
          <p:cNvPicPr>
            <a:picLocks noChangeAspect="1"/>
          </p:cNvPicPr>
          <p:nvPr/>
        </p:nvPicPr>
        <p:blipFill>
          <a:blip r:embed="rId4"/>
          <a:stretch>
            <a:fillRect/>
          </a:stretch>
        </p:blipFill>
        <p:spPr>
          <a:xfrm>
            <a:off x="1767364" y="1800344"/>
            <a:ext cx="4411385" cy="547449"/>
          </a:xfrm>
          <a:prstGeom prst="rect">
            <a:avLst/>
          </a:prstGeom>
        </p:spPr>
      </p:pic>
      <p:pic>
        <p:nvPicPr>
          <p:cNvPr id="8"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2149" y="1963103"/>
            <a:ext cx="221813" cy="221813"/>
          </a:xfrm>
          <a:prstGeom prst="rect">
            <a:avLst/>
          </a:prstGeom>
        </p:spPr>
      </p:pic>
      <p:sp>
        <p:nvSpPr>
          <p:cNvPr id="9" name="Text 3"/>
          <p:cNvSpPr/>
          <p:nvPr/>
        </p:nvSpPr>
        <p:spPr>
          <a:xfrm>
            <a:off x="6336506" y="1958102"/>
            <a:ext cx="1256943" cy="231934"/>
          </a:xfrm>
          <a:prstGeom prst="rect">
            <a:avLst/>
          </a:prstGeom>
          <a:noFill/>
          <a:ln/>
        </p:spPr>
        <p:txBody>
          <a:bodyPr wrap="none" lIns="0" tIns="0" rIns="0" bIns="0" rtlCol="0" anchor="t"/>
          <a:lstStyle/>
          <a:p>
            <a:pPr algn="l" indent="0" marL="0">
              <a:lnSpc>
                <a:spcPts val="1800"/>
              </a:lnSpc>
              <a:buNone/>
            </a:pPr>
            <a:r>
              <a:rPr lang="en-US" sz="1450" dirty="0">
                <a:solidFill>
                  <a:srgbClr val="D9E1FF"/>
                </a:solidFill>
                <a:latin typeface="Kanit" pitchFamily="34" charset="0"/>
                <a:ea typeface="Kanit" pitchFamily="34" charset="-122"/>
                <a:cs typeface="Kanit" pitchFamily="34" charset="-120"/>
              </a:rPr>
              <a:t>Returning (701)</a:t>
            </a:r>
            <a:endParaRPr lang="en-US" sz="1450" dirty="0"/>
          </a:p>
        </p:txBody>
      </p:sp>
      <p:sp>
        <p:nvSpPr>
          <p:cNvPr id="10" name="Shape 4"/>
          <p:cNvSpPr/>
          <p:nvPr/>
        </p:nvSpPr>
        <p:spPr>
          <a:xfrm>
            <a:off x="6218158" y="2357914"/>
            <a:ext cx="7741682" cy="11430"/>
          </a:xfrm>
          <a:prstGeom prst="roundRect">
            <a:avLst>
              <a:gd name="adj" fmla="val 207097"/>
            </a:avLst>
          </a:prstGeom>
          <a:solidFill>
            <a:srgbClr val="48446D"/>
          </a:solidFill>
          <a:ln/>
        </p:spPr>
      </p:sp>
      <p:pic>
        <p:nvPicPr>
          <p:cNvPr id="11" name="Image 4" descr="preencoded.png">    </p:cNvPr>
          <p:cNvPicPr>
            <a:picLocks noChangeAspect="1"/>
          </p:cNvPicPr>
          <p:nvPr/>
        </p:nvPicPr>
        <p:blipFill>
          <a:blip r:embed="rId7"/>
          <a:stretch>
            <a:fillRect/>
          </a:stretch>
        </p:blipFill>
        <p:spPr>
          <a:xfrm>
            <a:off x="664488" y="2387203"/>
            <a:ext cx="6617137" cy="547449"/>
          </a:xfrm>
          <a:prstGeom prst="rect">
            <a:avLst/>
          </a:prstGeom>
        </p:spPr>
      </p:pic>
      <p:pic>
        <p:nvPicPr>
          <p:cNvPr id="12"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2149" y="2549962"/>
            <a:ext cx="221813" cy="221813"/>
          </a:xfrm>
          <a:prstGeom prst="rect">
            <a:avLst/>
          </a:prstGeom>
        </p:spPr>
      </p:pic>
      <p:sp>
        <p:nvSpPr>
          <p:cNvPr id="13" name="Text 5"/>
          <p:cNvSpPr/>
          <p:nvPr/>
        </p:nvSpPr>
        <p:spPr>
          <a:xfrm>
            <a:off x="7439382" y="2544961"/>
            <a:ext cx="722828" cy="231934"/>
          </a:xfrm>
          <a:prstGeom prst="rect">
            <a:avLst/>
          </a:prstGeom>
          <a:noFill/>
          <a:ln/>
        </p:spPr>
        <p:txBody>
          <a:bodyPr wrap="none" lIns="0" tIns="0" rIns="0" bIns="0" rtlCol="0" anchor="t"/>
          <a:lstStyle/>
          <a:p>
            <a:pPr algn="l" indent="0" marL="0">
              <a:lnSpc>
                <a:spcPts val="1800"/>
              </a:lnSpc>
              <a:buNone/>
            </a:pPr>
            <a:r>
              <a:rPr lang="en-US" sz="1450" dirty="0">
                <a:solidFill>
                  <a:srgbClr val="D9E1FF"/>
                </a:solidFill>
                <a:latin typeface="Kanit" pitchFamily="34" charset="0"/>
                <a:ea typeface="Kanit" pitchFamily="34" charset="-122"/>
                <a:cs typeface="Kanit" pitchFamily="34" charset="-120"/>
              </a:rPr>
              <a:t>New (83)</a:t>
            </a:r>
            <a:endParaRPr lang="en-US" sz="1450" dirty="0"/>
          </a:p>
        </p:txBody>
      </p:sp>
      <p:sp>
        <p:nvSpPr>
          <p:cNvPr id="14" name="Text 6"/>
          <p:cNvSpPr/>
          <p:nvPr/>
        </p:nvSpPr>
        <p:spPr>
          <a:xfrm>
            <a:off x="631150" y="3112175"/>
            <a:ext cx="13368099" cy="504825"/>
          </a:xfrm>
          <a:prstGeom prst="rect">
            <a:avLst/>
          </a:prstGeom>
          <a:noFill/>
          <a:ln/>
        </p:spPr>
        <p:txBody>
          <a:bodyPr wrap="square" lIns="0" tIns="0" rIns="0" bIns="0" rtlCol="0" anchor="t"/>
          <a:lstStyle/>
          <a:p>
            <a:pPr algn="l" indent="0" marL="0">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Our customer base is remarkably mature, with </a:t>
            </a:r>
            <a:pPr algn="l" indent="0" marL="0">
              <a:lnSpc>
                <a:spcPts val="1950"/>
              </a:lnSpc>
              <a:buNone/>
            </a:pPr>
            <a:r>
              <a:rPr lang="en-US" sz="1200" b="1" dirty="0">
                <a:solidFill>
                  <a:srgbClr val="D9E1FF"/>
                </a:solidFill>
                <a:latin typeface="Martel Sans Light" pitchFamily="34" charset="0"/>
                <a:ea typeface="Martel Sans Light" pitchFamily="34" charset="-122"/>
                <a:cs typeface="Martel Sans Light" pitchFamily="34" charset="-120"/>
              </a:rPr>
              <a:t>80% classified as Loyal</a:t>
            </a:r>
            <a:pPr algn="l" indent="0" marL="0">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 customers based on purchase history. This strong retention foundation is excellent, but the small proportion of New customers (2%) suggests we may need to invest more in acquisition marketing to fuel future growth.</a:t>
            </a:r>
            <a:endParaRPr lang="en-US" sz="1200" dirty="0"/>
          </a:p>
        </p:txBody>
      </p:sp>
      <p:sp>
        <p:nvSpPr>
          <p:cNvPr id="15" name="Text 7"/>
          <p:cNvSpPr/>
          <p:nvPr/>
        </p:nvSpPr>
        <p:spPr>
          <a:xfrm>
            <a:off x="631150" y="3952280"/>
            <a:ext cx="3186589" cy="231934"/>
          </a:xfrm>
          <a:prstGeom prst="rect">
            <a:avLst/>
          </a:prstGeom>
          <a:noFill/>
          <a:ln/>
        </p:spPr>
        <p:txBody>
          <a:bodyPr wrap="none" lIns="0" tIns="0" rIns="0" bIns="0" rtlCol="0" anchor="t"/>
          <a:lstStyle/>
          <a:p>
            <a:pPr algn="l" indent="0" marL="0">
              <a:lnSpc>
                <a:spcPts val="1800"/>
              </a:lnSpc>
              <a:buNone/>
            </a:pPr>
            <a:r>
              <a:rPr lang="en-US" sz="1450" dirty="0">
                <a:solidFill>
                  <a:srgbClr val="FFFFFF"/>
                </a:solidFill>
                <a:latin typeface="Kanit" pitchFamily="34" charset="0"/>
                <a:ea typeface="Kanit" pitchFamily="34" charset="-122"/>
                <a:cs typeface="Kanit" pitchFamily="34" charset="-120"/>
              </a:rPr>
              <a:t>Repeat Buyer Subscription Correlation</a:t>
            </a:r>
            <a:endParaRPr lang="en-US" sz="1450" dirty="0"/>
          </a:p>
        </p:txBody>
      </p:sp>
      <p:sp>
        <p:nvSpPr>
          <p:cNvPr id="16" name="Text 8"/>
          <p:cNvSpPr/>
          <p:nvPr/>
        </p:nvSpPr>
        <p:spPr>
          <a:xfrm>
            <a:off x="631150" y="4341971"/>
            <a:ext cx="6491526" cy="757238"/>
          </a:xfrm>
          <a:prstGeom prst="rect">
            <a:avLst/>
          </a:prstGeom>
          <a:noFill/>
          <a:ln/>
        </p:spPr>
        <p:txBody>
          <a:bodyPr wrap="square" lIns="0" tIns="0" rIns="0" bIns="0" rtlCol="0" anchor="t"/>
          <a:lstStyle/>
          <a:p>
            <a:pPr algn="l" indent="0" marL="0">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Among customers with 5+ purchases, </a:t>
            </a:r>
            <a:pPr algn="l" indent="0" marL="0">
              <a:lnSpc>
                <a:spcPts val="1950"/>
              </a:lnSpc>
              <a:buNone/>
            </a:pPr>
            <a:r>
              <a:rPr lang="en-US" sz="1200" b="1" dirty="0">
                <a:solidFill>
                  <a:srgbClr val="D9E1FF"/>
                </a:solidFill>
                <a:latin typeface="Martel Sans Light" pitchFamily="34" charset="0"/>
                <a:ea typeface="Martel Sans Light" pitchFamily="34" charset="-122"/>
                <a:cs typeface="Martel Sans Light" pitchFamily="34" charset="-120"/>
              </a:rPr>
              <a:t>2,518 are non-subscribers</a:t>
            </a:r>
            <a:pPr algn="l" indent="0" marL="0">
              <a:lnSpc>
                <a:spcPts val="1950"/>
              </a:lnSpc>
              <a:buNone/>
            </a:pPr>
            <a:r>
              <a:rPr lang="en-US" sz="1200" dirty="0">
                <a:solidFill>
                  <a:srgbClr val="D9E1FF"/>
                </a:solidFill>
                <a:latin typeface="Martel Sans Light" pitchFamily="34" charset="0"/>
                <a:ea typeface="Martel Sans Light" pitchFamily="34" charset="-122"/>
                <a:cs typeface="Martel Sans Light" pitchFamily="34" charset="-120"/>
              </a:rPr>
              <a:t> versus only 958 subscribers. This represents a significant opportunity—frequent buyers aren't converting to subscriptions at expected rates.</a:t>
            </a:r>
            <a:endParaRPr lang="en-US" sz="1200" dirty="0"/>
          </a:p>
        </p:txBody>
      </p:sp>
      <p:pic>
        <p:nvPicPr>
          <p:cNvPr id="17" name="Image 6" descr="preencoded.png">    </p:cNvPr>
          <p:cNvPicPr>
            <a:picLocks noChangeAspect="1"/>
          </p:cNvPicPr>
          <p:nvPr/>
        </p:nvPicPr>
        <p:blipFill>
          <a:blip r:embed="rId10"/>
          <a:stretch>
            <a:fillRect/>
          </a:stretch>
        </p:blipFill>
        <p:spPr>
          <a:xfrm>
            <a:off x="7515344" y="3972044"/>
            <a:ext cx="6491526" cy="42244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4846" y="463987"/>
            <a:ext cx="7604879" cy="496133"/>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Kanit" pitchFamily="34" charset="0"/>
                <a:ea typeface="Kanit" pitchFamily="34" charset="-122"/>
                <a:cs typeface="Kanit" pitchFamily="34" charset="-120"/>
              </a:rPr>
              <a:t>Product Performance &amp; Discount Dynamics</a:t>
            </a:r>
            <a:endParaRPr lang="en-US" sz="3100" dirty="0"/>
          </a:p>
        </p:txBody>
      </p:sp>
      <p:pic>
        <p:nvPicPr>
          <p:cNvPr id="3" name="Image 0" descr="preencoded.png">    </p:cNvPr>
          <p:cNvPicPr>
            <a:picLocks noChangeAspect="1"/>
          </p:cNvPicPr>
          <p:nvPr/>
        </p:nvPicPr>
        <p:blipFill>
          <a:blip r:embed="rId1"/>
          <a:stretch>
            <a:fillRect/>
          </a:stretch>
        </p:blipFill>
        <p:spPr>
          <a:xfrm>
            <a:off x="674846" y="1297543"/>
            <a:ext cx="4286250" cy="4286250"/>
          </a:xfrm>
          <a:prstGeom prst="rect">
            <a:avLst/>
          </a:prstGeom>
        </p:spPr>
      </p:pic>
      <p:sp>
        <p:nvSpPr>
          <p:cNvPr id="4" name="Text 1"/>
          <p:cNvSpPr/>
          <p:nvPr/>
        </p:nvSpPr>
        <p:spPr>
          <a:xfrm>
            <a:off x="674846" y="5752505"/>
            <a:ext cx="2221587" cy="248007"/>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Hats (50% Discount Rate)</a:t>
            </a:r>
            <a:endParaRPr lang="en-US" sz="1550" dirty="0"/>
          </a:p>
        </p:txBody>
      </p:sp>
      <p:sp>
        <p:nvSpPr>
          <p:cNvPr id="5" name="Text 2"/>
          <p:cNvSpPr/>
          <p:nvPr/>
        </p:nvSpPr>
        <p:spPr>
          <a:xfrm>
            <a:off x="674846" y="6101715"/>
            <a:ext cx="4286250" cy="269915"/>
          </a:xfrm>
          <a:prstGeom prst="rect">
            <a:avLst/>
          </a:prstGeom>
          <a:noFill/>
          <a:ln/>
        </p:spPr>
        <p:txBody>
          <a:bodyPr wrap="none" lIns="0" tIns="0" rIns="0" bIns="0" rtlCol="0" anchor="t"/>
          <a:lstStyle/>
          <a:p>
            <a:pPr algn="l" indent="0" marL="0">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Highest discount dependency</a:t>
            </a:r>
            <a:endParaRPr lang="en-US" sz="1300" dirty="0"/>
          </a:p>
        </p:txBody>
      </p:sp>
      <p:pic>
        <p:nvPicPr>
          <p:cNvPr id="6" name="Image 1" descr="preencoded.png">    </p:cNvPr>
          <p:cNvPicPr>
            <a:picLocks noChangeAspect="1"/>
          </p:cNvPicPr>
          <p:nvPr/>
        </p:nvPicPr>
        <p:blipFill>
          <a:blip r:embed="rId2"/>
          <a:stretch>
            <a:fillRect/>
          </a:stretch>
        </p:blipFill>
        <p:spPr>
          <a:xfrm>
            <a:off x="5171956" y="1297543"/>
            <a:ext cx="4286369" cy="4286369"/>
          </a:xfrm>
          <a:prstGeom prst="rect">
            <a:avLst/>
          </a:prstGeom>
        </p:spPr>
      </p:pic>
      <p:sp>
        <p:nvSpPr>
          <p:cNvPr id="7" name="Text 3"/>
          <p:cNvSpPr/>
          <p:nvPr/>
        </p:nvSpPr>
        <p:spPr>
          <a:xfrm>
            <a:off x="5171956" y="5752624"/>
            <a:ext cx="1985010" cy="248007"/>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Sneakers (49.66%)</a:t>
            </a:r>
            <a:endParaRPr lang="en-US" sz="1550" dirty="0"/>
          </a:p>
        </p:txBody>
      </p:sp>
      <p:sp>
        <p:nvSpPr>
          <p:cNvPr id="8" name="Text 4"/>
          <p:cNvSpPr/>
          <p:nvPr/>
        </p:nvSpPr>
        <p:spPr>
          <a:xfrm>
            <a:off x="5171956" y="6101834"/>
            <a:ext cx="4286369" cy="269915"/>
          </a:xfrm>
          <a:prstGeom prst="rect">
            <a:avLst/>
          </a:prstGeom>
          <a:noFill/>
          <a:ln/>
        </p:spPr>
        <p:txBody>
          <a:bodyPr wrap="none" lIns="0" tIns="0" rIns="0" bIns="0" rtlCol="0" anchor="t"/>
          <a:lstStyle/>
          <a:p>
            <a:pPr algn="l" indent="0" marL="0">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Nearly half sold with discounts</a:t>
            </a:r>
            <a:endParaRPr lang="en-US" sz="1300" dirty="0"/>
          </a:p>
        </p:txBody>
      </p:sp>
      <p:pic>
        <p:nvPicPr>
          <p:cNvPr id="9" name="Image 2" descr="preencoded.png">    </p:cNvPr>
          <p:cNvPicPr>
            <a:picLocks noChangeAspect="1"/>
          </p:cNvPicPr>
          <p:nvPr/>
        </p:nvPicPr>
        <p:blipFill>
          <a:blip r:embed="rId3"/>
          <a:stretch>
            <a:fillRect/>
          </a:stretch>
        </p:blipFill>
        <p:spPr>
          <a:xfrm>
            <a:off x="9669185" y="1297543"/>
            <a:ext cx="4286369" cy="4286369"/>
          </a:xfrm>
          <a:prstGeom prst="rect">
            <a:avLst/>
          </a:prstGeom>
        </p:spPr>
      </p:pic>
      <p:sp>
        <p:nvSpPr>
          <p:cNvPr id="10" name="Text 5"/>
          <p:cNvSpPr/>
          <p:nvPr/>
        </p:nvSpPr>
        <p:spPr>
          <a:xfrm>
            <a:off x="9669185" y="5752624"/>
            <a:ext cx="1985010" cy="248007"/>
          </a:xfrm>
          <a:prstGeom prst="rect">
            <a:avLst/>
          </a:prstGeom>
          <a:noFill/>
          <a:ln/>
        </p:spPr>
        <p:txBody>
          <a:bodyPr wrap="none" lIns="0" tIns="0" rIns="0" bIns="0" rtlCol="0" anchor="t"/>
          <a:lstStyle/>
          <a:p>
            <a:pPr algn="l" indent="0" marL="0">
              <a:lnSpc>
                <a:spcPts val="1950"/>
              </a:lnSpc>
              <a:buNone/>
            </a:pPr>
            <a:r>
              <a:rPr lang="en-US" sz="1550" dirty="0">
                <a:solidFill>
                  <a:srgbClr val="D9E1FF"/>
                </a:solidFill>
                <a:latin typeface="Kanit" pitchFamily="34" charset="0"/>
                <a:ea typeface="Kanit" pitchFamily="34" charset="-122"/>
                <a:cs typeface="Kanit" pitchFamily="34" charset="-120"/>
              </a:rPr>
              <a:t>Coats (49.07%)</a:t>
            </a:r>
            <a:endParaRPr lang="en-US" sz="1550" dirty="0"/>
          </a:p>
        </p:txBody>
      </p:sp>
      <p:sp>
        <p:nvSpPr>
          <p:cNvPr id="11" name="Text 6"/>
          <p:cNvSpPr/>
          <p:nvPr/>
        </p:nvSpPr>
        <p:spPr>
          <a:xfrm>
            <a:off x="9669185" y="6101834"/>
            <a:ext cx="4286369" cy="269915"/>
          </a:xfrm>
          <a:prstGeom prst="rect">
            <a:avLst/>
          </a:prstGeom>
          <a:noFill/>
          <a:ln/>
        </p:spPr>
        <p:txBody>
          <a:bodyPr wrap="none" lIns="0" tIns="0" rIns="0" bIns="0" rtlCol="0" anchor="t"/>
          <a:lstStyle/>
          <a:p>
            <a:pPr algn="l" indent="0" marL="0">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Heavy promotional reliance</a:t>
            </a:r>
            <a:endParaRPr lang="en-US" sz="1300" dirty="0"/>
          </a:p>
        </p:txBody>
      </p:sp>
      <p:sp>
        <p:nvSpPr>
          <p:cNvPr id="12" name="Text 7"/>
          <p:cNvSpPr/>
          <p:nvPr/>
        </p:nvSpPr>
        <p:spPr>
          <a:xfrm>
            <a:off x="674846" y="6561534"/>
            <a:ext cx="13280708" cy="53982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Martel Sans Light" pitchFamily="34" charset="0"/>
                <a:ea typeface="Martel Sans Light" pitchFamily="34" charset="-122"/>
                <a:cs typeface="Martel Sans Light" pitchFamily="34" charset="-120"/>
              </a:rPr>
              <a:t>These products show the highest percentage of discounted purchases, indicating potential margin pressure. Consider whether these items can maintain velocity at full price, or if reposition strategies (bundling, value messaging) could reduce discount dependency.</a:t>
            </a:r>
            <a:endParaRPr lang="en-US" sz="1300" dirty="0"/>
          </a:p>
        </p:txBody>
      </p:sp>
      <p:sp>
        <p:nvSpPr>
          <p:cNvPr id="13" name="Shape 8"/>
          <p:cNvSpPr/>
          <p:nvPr/>
        </p:nvSpPr>
        <p:spPr>
          <a:xfrm>
            <a:off x="674846" y="7291149"/>
            <a:ext cx="13280708" cy="986790"/>
          </a:xfrm>
          <a:prstGeom prst="roundRect">
            <a:avLst>
              <a:gd name="adj" fmla="val 2565"/>
            </a:avLst>
          </a:prstGeom>
          <a:solidFill>
            <a:srgbClr val="4C0107"/>
          </a:solidFill>
          <a:ln/>
        </p:spPr>
      </p:sp>
      <p:pic>
        <p:nvPicPr>
          <p:cNvPr id="14" name="Image 3" descr="preencoded.png">    </p:cNvPr>
          <p:cNvPicPr>
            <a:picLocks noChangeAspect="1"/>
          </p:cNvPicPr>
          <p:nvPr/>
        </p:nvPicPr>
        <p:blipFill>
          <a:blip r:embed="rId4"/>
          <a:stretch>
            <a:fillRect/>
          </a:stretch>
        </p:blipFill>
        <p:spPr>
          <a:xfrm>
            <a:off x="843558" y="7522012"/>
            <a:ext cx="210860" cy="168712"/>
          </a:xfrm>
          <a:prstGeom prst="rect">
            <a:avLst/>
          </a:prstGeom>
        </p:spPr>
      </p:pic>
      <p:sp>
        <p:nvSpPr>
          <p:cNvPr id="15" name="Text 9"/>
          <p:cNvSpPr/>
          <p:nvPr/>
        </p:nvSpPr>
        <p:spPr>
          <a:xfrm>
            <a:off x="1223129" y="7502009"/>
            <a:ext cx="12563713" cy="539829"/>
          </a:xfrm>
          <a:prstGeom prst="rect">
            <a:avLst/>
          </a:prstGeom>
          <a:noFill/>
          <a:ln/>
        </p:spPr>
        <p:txBody>
          <a:bodyPr wrap="square" lIns="0" tIns="0" rIns="0" bIns="0" rtlCol="0" anchor="t"/>
          <a:lstStyle/>
          <a:p>
            <a:pPr algn="l" indent="0" marL="0">
              <a:lnSpc>
                <a:spcPts val="2100"/>
              </a:lnSpc>
              <a:buNone/>
            </a:pPr>
            <a:r>
              <a:rPr lang="en-US" sz="1300" b="1" dirty="0">
                <a:solidFill>
                  <a:srgbClr val="FFFFFF"/>
                </a:solidFill>
                <a:latin typeface="Martel Sans Light" pitchFamily="34" charset="0"/>
                <a:ea typeface="Martel Sans Light" pitchFamily="34" charset="-122"/>
                <a:cs typeface="Martel Sans Light" pitchFamily="34" charset="-120"/>
              </a:rPr>
              <a:t>Top Sellers by Category:</a:t>
            </a:r>
            <a:pPr algn="l" indent="0" marL="0">
              <a:lnSpc>
                <a:spcPts val="2100"/>
              </a:lnSpc>
              <a:buNone/>
            </a:pPr>
            <a:r>
              <a:rPr lang="en-US" sz="1300" dirty="0">
                <a:solidFill>
                  <a:srgbClr val="FFFFFF"/>
                </a:solidFill>
                <a:latin typeface="Martel Sans Light" pitchFamily="34" charset="0"/>
                <a:ea typeface="Martel Sans Light" pitchFamily="34" charset="-122"/>
                <a:cs typeface="Martel Sans Light" pitchFamily="34" charset="-120"/>
              </a:rPr>
              <a:t> Clothing leads with Blouses, Pants, and Shirts; Footwear features Sandals, Shoes, and Sneakers; Accessories highlights Jewelry, Sunglasses, and Belts; Outerwear showcases Jackets and Coats.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2025-11-21T16:16:11Z</dcterms:created>
  <dcterms:modified xsi:type="dcterms:W3CDTF">2025-11-21T16:16:11Z</dcterms:modified>
</cp:coreProperties>
</file>